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7" r:id="rId2"/>
    <p:sldId id="326" r:id="rId3"/>
    <p:sldId id="362" r:id="rId4"/>
    <p:sldId id="257" r:id="rId5"/>
    <p:sldId id="337" r:id="rId6"/>
    <p:sldId id="269" r:id="rId7"/>
    <p:sldId id="260" r:id="rId8"/>
    <p:sldId id="274" r:id="rId9"/>
    <p:sldId id="275" r:id="rId10"/>
    <p:sldId id="284" r:id="rId11"/>
    <p:sldId id="349" r:id="rId12"/>
    <p:sldId id="353" r:id="rId13"/>
    <p:sldId id="363" r:id="rId14"/>
    <p:sldId id="364" r:id="rId15"/>
    <p:sldId id="331" r:id="rId16"/>
    <p:sldId id="277" r:id="rId17"/>
    <p:sldId id="294" r:id="rId18"/>
    <p:sldId id="279" r:id="rId19"/>
    <p:sldId id="332" r:id="rId20"/>
    <p:sldId id="333" r:id="rId21"/>
    <p:sldId id="372" r:id="rId22"/>
    <p:sldId id="291" r:id="rId23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78787"/>
    <a:srgbClr val="0A56A9"/>
    <a:srgbClr val="CAB0DE"/>
    <a:srgbClr val="D6C1E5"/>
    <a:srgbClr val="F38588"/>
    <a:srgbClr val="5F97C8"/>
    <a:srgbClr val="CCCC00"/>
    <a:srgbClr val="886891"/>
    <a:srgbClr val="C68E4D"/>
    <a:srgbClr val="FEE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0"/>
    <p:restoredTop sz="93661"/>
  </p:normalViewPr>
  <p:slideViewPr>
    <p:cSldViewPr>
      <p:cViewPr varScale="1">
        <p:scale>
          <a:sx n="85" d="100"/>
          <a:sy n="85" d="100"/>
        </p:scale>
        <p:origin x="4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marcelomena\Library\Containers\com.apple.mail\Data\Library\Mail%20Downloads\8C65501A-D5D3-44E0-81B3-736BE876C7D1\Copia%20de%20Fraccion%20Fina%20y%20Gruesa%20PM10%20historico%20al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Planes%20y%20Zonas\2016\RM\Maqueta%20version%208\inventario%20resumi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ma.local\estudios\Proyectos\Economia%20Ambiental\Evaluacion%20Economica\Aire\2013_Motos\2013NormaNacionalMot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istian.tolvett\Desktop\Elaboraci&#243;n%20Plan\Inventario\Mario%20Molina\Inventario%20Emisiones%20v12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0" i="0" u="none" strike="noStrike" baseline="0">
                <a:latin typeface="Calibri"/>
                <a:ea typeface="Calibri"/>
                <a:cs typeface="Calibri"/>
              </a:rPr>
              <a:t>Evolución del Material Particulado Respirable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Fracción Fina y Gruesa, Red MACAM (1989-2015)</a:t>
            </a:r>
          </a:p>
        </c:rich>
      </c:tx>
      <c:layout>
        <c:manualLayout>
          <c:xMode val="edge"/>
          <c:yMode val="edge"/>
          <c:x val="0.284944633105696"/>
          <c:y val="0.013333333333333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0816882486845"/>
          <c:y val="0.165777677790276"/>
          <c:w val="0.861765023447898"/>
          <c:h val="0.746256117985252"/>
        </c:manualLayout>
      </c:layout>
      <c:lineChart>
        <c:grouping val="standard"/>
        <c:varyColors val="0"/>
        <c:ser>
          <c:idx val="1"/>
          <c:order val="0"/>
          <c:tx>
            <c:strRef>
              <c:f>'Dico 1989-2015'!$C$5</c:f>
              <c:strCache>
                <c:ptCount val="1"/>
                <c:pt idx="0">
                  <c:v>MP2,5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pPr>
              <a:solidFill>
                <a:srgbClr val="C0504D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017693522906793"/>
                  <c:y val="-0.035555555555555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51658767772512"/>
                  <c:y val="-0.03301587301587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7693522906793"/>
                  <c:y val="-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7693522906793"/>
                  <c:y val="-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151658767772512"/>
                  <c:y val="-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126382306477093"/>
                  <c:y val="-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18957345971564"/>
                  <c:y val="0.035555555555555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164296998420221"/>
                  <c:y val="0.03301587301587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227488151658768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18957345971564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202211690363349"/>
                  <c:y val="0.030476190476190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18957345971564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17693522906793"/>
                  <c:y val="0.033015873015873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17693522906793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202211690363349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0189573459715641"/>
                  <c:y val="0.027936507936507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017693522906793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017693522906793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0189573459715641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0.018957345971564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0.018957345971564"/>
                  <c:y val="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0.0202211690363349"/>
                  <c:y val="0.02761907261592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0.0113744075829384"/>
                  <c:y val="0.022222222222222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0.0113744075829384"/>
                  <c:y val="0.024444444444444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0.00884676145339652"/>
                  <c:y val="0.028888888888888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DD080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 i="0" u="none" strike="noStrike" baseline="0">
                    <a:solidFill>
                      <a:srgbClr val="DD0806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'Dico 1989-2015'!$A$6:$A$32</c:f>
              <c:numCache>
                <c:formatCode>General</c:formatCode>
                <c:ptCount val="27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  <c:pt idx="26">
                  <c:v>2015.0</c:v>
                </c:pt>
              </c:numCache>
            </c:numRef>
          </c:cat>
          <c:val>
            <c:numRef>
              <c:f>'Dico 1989-2015'!$C$6:$C$32</c:f>
              <c:numCache>
                <c:formatCode>0.0</c:formatCode>
                <c:ptCount val="27"/>
                <c:pt idx="0">
                  <c:v>68.8</c:v>
                </c:pt>
                <c:pt idx="1">
                  <c:v>60.9</c:v>
                </c:pt>
                <c:pt idx="2">
                  <c:v>54.8</c:v>
                </c:pt>
                <c:pt idx="3">
                  <c:v>56.0</c:v>
                </c:pt>
                <c:pt idx="4">
                  <c:v>52.3</c:v>
                </c:pt>
                <c:pt idx="5">
                  <c:v>46.7</c:v>
                </c:pt>
                <c:pt idx="6">
                  <c:v>41.5</c:v>
                </c:pt>
                <c:pt idx="7">
                  <c:v>42.6</c:v>
                </c:pt>
                <c:pt idx="8">
                  <c:v>38.5</c:v>
                </c:pt>
                <c:pt idx="9">
                  <c:v>38.30000000000001</c:v>
                </c:pt>
                <c:pt idx="10">
                  <c:v>36.30000000000001</c:v>
                </c:pt>
                <c:pt idx="11">
                  <c:v>35.1</c:v>
                </c:pt>
                <c:pt idx="12">
                  <c:v>34.8133</c:v>
                </c:pt>
                <c:pt idx="13">
                  <c:v>34.34725693301803</c:v>
                </c:pt>
                <c:pt idx="14">
                  <c:v>33.80601971660673</c:v>
                </c:pt>
                <c:pt idx="15">
                  <c:v>29.31567377086066</c:v>
                </c:pt>
                <c:pt idx="16">
                  <c:v>29.69929006722792</c:v>
                </c:pt>
                <c:pt idx="17">
                  <c:v>31.31386267856757</c:v>
                </c:pt>
                <c:pt idx="18">
                  <c:v>32.58034255239517</c:v>
                </c:pt>
                <c:pt idx="19">
                  <c:v>30.74839326798232</c:v>
                </c:pt>
                <c:pt idx="20">
                  <c:v>27.41223321503821</c:v>
                </c:pt>
                <c:pt idx="21">
                  <c:v>25.33192172248643</c:v>
                </c:pt>
                <c:pt idx="22">
                  <c:v>23.4</c:v>
                </c:pt>
                <c:pt idx="23">
                  <c:v>24.2</c:v>
                </c:pt>
                <c:pt idx="24">
                  <c:v>23.0</c:v>
                </c:pt>
                <c:pt idx="25">
                  <c:v>23.6</c:v>
                </c:pt>
                <c:pt idx="26" formatCode="General">
                  <c:v>22.0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'Dico 1989-2015'!$D$5</c:f>
              <c:strCache>
                <c:ptCount val="1"/>
                <c:pt idx="0">
                  <c:v>MP10</c:v>
                </c:pt>
              </c:strCache>
            </c:strRef>
          </c:tx>
          <c:spPr>
            <a:ln w="25400">
              <a:solidFill>
                <a:srgbClr val="90713A"/>
              </a:solidFill>
              <a:prstDash val="solid"/>
            </a:ln>
          </c:spPr>
          <c:marker>
            <c:spPr>
              <a:solidFill>
                <a:srgbClr val="9BBB59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0113744075829384"/>
                  <c:y val="-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01105845181675"/>
                  <c:y val="-0.022857142857142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758293838862561"/>
                  <c:y val="-0.02539682539682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884676145339652"/>
                  <c:y val="-0.027936507936507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505529225908373"/>
                  <c:y val="-0.020317460317460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631911532385466"/>
                  <c:y val="-0.017777777777777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151658767772512"/>
                  <c:y val="-0.02539682539682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139020537124802"/>
                  <c:y val="-0.022857142857142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151658767772512"/>
                  <c:y val="-0.02539682539682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101105845181675"/>
                  <c:y val="-0.02539682539682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0139020537124802"/>
                  <c:y val="-0.02539682539682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0126382306477093"/>
                  <c:y val="-0.027936507936507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139020537124802"/>
                  <c:y val="-0.022857142857142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151658767772512"/>
                  <c:y val="-0.02539682539682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0151658767772512"/>
                  <c:y val="-0.02539682539682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017693522906793"/>
                  <c:y val="-0.03301587301587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018957345971564"/>
                  <c:y val="-0.030476190476190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0214849921011058"/>
                  <c:y val="-0.03301587301587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0151658767772511"/>
                  <c:y val="-0.030476190476190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0.00884676145339652"/>
                  <c:y val="-0.02539682539682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0.00505529225908373"/>
                  <c:y val="-0.027936507936507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0.0164296998420221"/>
                  <c:y val="-0.026031671041119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0.0164296998420221"/>
                  <c:y val="-0.0288888888888889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0.0202211690363349"/>
                  <c:y val="-0.026666666666666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0.0139020537124802"/>
                  <c:y val="-0.026666666666666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S_tradn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'Dico 1989-2015'!$A$6:$A$32</c:f>
              <c:numCache>
                <c:formatCode>General</c:formatCode>
                <c:ptCount val="27"/>
                <c:pt idx="0">
                  <c:v>1989.0</c:v>
                </c:pt>
                <c:pt idx="1">
                  <c:v>1990.0</c:v>
                </c:pt>
                <c:pt idx="2">
                  <c:v>1991.0</c:v>
                </c:pt>
                <c:pt idx="3">
                  <c:v>1992.0</c:v>
                </c:pt>
                <c:pt idx="4">
                  <c:v>1993.0</c:v>
                </c:pt>
                <c:pt idx="5">
                  <c:v>1994.0</c:v>
                </c:pt>
                <c:pt idx="6">
                  <c:v>1995.0</c:v>
                </c:pt>
                <c:pt idx="7">
                  <c:v>1996.0</c:v>
                </c:pt>
                <c:pt idx="8">
                  <c:v>1997.0</c:v>
                </c:pt>
                <c:pt idx="9">
                  <c:v>1998.0</c:v>
                </c:pt>
                <c:pt idx="10">
                  <c:v>1999.0</c:v>
                </c:pt>
                <c:pt idx="11">
                  <c:v>2000.0</c:v>
                </c:pt>
                <c:pt idx="12">
                  <c:v>2001.0</c:v>
                </c:pt>
                <c:pt idx="13">
                  <c:v>2002.0</c:v>
                </c:pt>
                <c:pt idx="14">
                  <c:v>2003.0</c:v>
                </c:pt>
                <c:pt idx="15">
                  <c:v>2004.0</c:v>
                </c:pt>
                <c:pt idx="16">
                  <c:v>2005.0</c:v>
                </c:pt>
                <c:pt idx="17">
                  <c:v>2006.0</c:v>
                </c:pt>
                <c:pt idx="18">
                  <c:v>2007.0</c:v>
                </c:pt>
                <c:pt idx="19">
                  <c:v>2008.0</c:v>
                </c:pt>
                <c:pt idx="20">
                  <c:v>2009.0</c:v>
                </c:pt>
                <c:pt idx="21">
                  <c:v>2010.0</c:v>
                </c:pt>
                <c:pt idx="22">
                  <c:v>2011.0</c:v>
                </c:pt>
                <c:pt idx="23">
                  <c:v>2012.0</c:v>
                </c:pt>
                <c:pt idx="24">
                  <c:v>2013.0</c:v>
                </c:pt>
                <c:pt idx="25">
                  <c:v>2014.0</c:v>
                </c:pt>
                <c:pt idx="26">
                  <c:v>2015.0</c:v>
                </c:pt>
              </c:numCache>
            </c:numRef>
          </c:cat>
          <c:val>
            <c:numRef>
              <c:f>'Dico 1989-2015'!$D$6:$D$32</c:f>
              <c:numCache>
                <c:formatCode>0.0</c:formatCode>
                <c:ptCount val="27"/>
                <c:pt idx="0">
                  <c:v>103.3</c:v>
                </c:pt>
                <c:pt idx="1">
                  <c:v>101.4</c:v>
                </c:pt>
                <c:pt idx="2">
                  <c:v>98.9</c:v>
                </c:pt>
                <c:pt idx="3">
                  <c:v>99.7</c:v>
                </c:pt>
                <c:pt idx="4">
                  <c:v>98.0</c:v>
                </c:pt>
                <c:pt idx="5">
                  <c:v>92.9</c:v>
                </c:pt>
                <c:pt idx="6">
                  <c:v>86.9</c:v>
                </c:pt>
                <c:pt idx="7">
                  <c:v>89.7</c:v>
                </c:pt>
                <c:pt idx="8">
                  <c:v>82.0</c:v>
                </c:pt>
                <c:pt idx="9">
                  <c:v>81.9</c:v>
                </c:pt>
                <c:pt idx="10">
                  <c:v>73.8</c:v>
                </c:pt>
                <c:pt idx="11">
                  <c:v>70.91</c:v>
                </c:pt>
                <c:pt idx="12">
                  <c:v>68.88939999999998</c:v>
                </c:pt>
                <c:pt idx="13">
                  <c:v>68.95717091576077</c:v>
                </c:pt>
                <c:pt idx="14">
                  <c:v>67.88249054841977</c:v>
                </c:pt>
                <c:pt idx="15">
                  <c:v>60.95879604120515</c:v>
                </c:pt>
                <c:pt idx="16">
                  <c:v>63.58503093246368</c:v>
                </c:pt>
                <c:pt idx="17">
                  <c:v>69.68085032150385</c:v>
                </c:pt>
                <c:pt idx="18">
                  <c:v>73.03394065723361</c:v>
                </c:pt>
                <c:pt idx="19">
                  <c:v>66.68346334568666</c:v>
                </c:pt>
                <c:pt idx="20">
                  <c:v>60.42084779009771</c:v>
                </c:pt>
                <c:pt idx="21">
                  <c:v>55.4924613617374</c:v>
                </c:pt>
                <c:pt idx="22">
                  <c:v>56.5</c:v>
                </c:pt>
                <c:pt idx="23">
                  <c:v>59.3</c:v>
                </c:pt>
                <c:pt idx="24">
                  <c:v>59.5</c:v>
                </c:pt>
                <c:pt idx="25">
                  <c:v>60.0</c:v>
                </c:pt>
                <c:pt idx="26" formatCode="General">
                  <c:v>64.0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670576"/>
        <c:axId val="1977271328"/>
      </c:lineChart>
      <c:catAx>
        <c:axId val="20566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977271328"/>
        <c:crosses val="autoZero"/>
        <c:auto val="1"/>
        <c:lblAlgn val="ctr"/>
        <c:lblOffset val="100"/>
        <c:noMultiLvlLbl val="0"/>
      </c:catAx>
      <c:valAx>
        <c:axId val="1977271328"/>
        <c:scaling>
          <c:orientation val="minMax"/>
          <c:max val="120.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ug/m</a:t>
                </a:r>
                <a:r>
                  <a:rPr lang="en-US" sz="600" b="1" i="0" u="none" strike="noStrike" baseline="30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0139020537124802"/>
              <c:y val="0.4888115485564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2056670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7832705056188"/>
          <c:y val="0.154689135428126"/>
          <c:w val="0.137693954312855"/>
          <c:h val="0.13943809390704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_tradnl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16143031626"/>
          <c:y val="0.114730904035769"/>
          <c:w val="0.68184194072999"/>
          <c:h val="0.811885630860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 Industria </c:v>
                </c:pt>
              </c:strCache>
            </c:strRef>
          </c:tx>
          <c:invertIfNegative val="0"/>
          <c:cat>
            <c:strRef>
              <c:f>Hoja1!$B$2:$F$2</c:f>
              <c:strCache>
                <c:ptCount val="5"/>
                <c:pt idx="0">
                  <c:v> MP10 </c:v>
                </c:pt>
                <c:pt idx="1">
                  <c:v> MP2,5 </c:v>
                </c:pt>
                <c:pt idx="2">
                  <c:v> SOx </c:v>
                </c:pt>
                <c:pt idx="3">
                  <c:v> NOx </c:v>
                </c:pt>
                <c:pt idx="4">
                  <c:v> NH3 </c:v>
                </c:pt>
              </c:strCache>
            </c:strRef>
          </c:cat>
          <c:val>
            <c:numRef>
              <c:f>Hoja1!$B$3:$F$3</c:f>
              <c:numCache>
                <c:formatCode>General</c:formatCode>
                <c:ptCount val="5"/>
                <c:pt idx="0">
                  <c:v>911.0</c:v>
                </c:pt>
                <c:pt idx="1">
                  <c:v>874.0</c:v>
                </c:pt>
                <c:pt idx="2">
                  <c:v>1994.0</c:v>
                </c:pt>
                <c:pt idx="3">
                  <c:v>4895.0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 Residencial Leña </c:v>
                </c:pt>
              </c:strCache>
            </c:strRef>
          </c:tx>
          <c:invertIfNegative val="0"/>
          <c:cat>
            <c:strRef>
              <c:f>Hoja1!$B$2:$F$2</c:f>
              <c:strCache>
                <c:ptCount val="5"/>
                <c:pt idx="0">
                  <c:v> MP10 </c:v>
                </c:pt>
                <c:pt idx="1">
                  <c:v> MP2,5 </c:v>
                </c:pt>
                <c:pt idx="2">
                  <c:v> SOx </c:v>
                </c:pt>
                <c:pt idx="3">
                  <c:v> NOx </c:v>
                </c:pt>
                <c:pt idx="4">
                  <c:v> NH3 </c:v>
                </c:pt>
              </c:strCache>
            </c:strRef>
          </c:cat>
          <c:val>
            <c:numRef>
              <c:f>Hoja1!$B$4:$F$4</c:f>
              <c:numCache>
                <c:formatCode>General</c:formatCode>
                <c:ptCount val="5"/>
                <c:pt idx="0">
                  <c:v>2251.0</c:v>
                </c:pt>
                <c:pt idx="1">
                  <c:v>2191.0</c:v>
                </c:pt>
                <c:pt idx="2">
                  <c:v>36.0</c:v>
                </c:pt>
                <c:pt idx="3">
                  <c:v>214.0</c:v>
                </c:pt>
                <c:pt idx="4">
                  <c:v>178.0</c:v>
                </c:pt>
              </c:numCache>
            </c:numRef>
          </c:val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 Residencial no leña </c:v>
                </c:pt>
              </c:strCache>
            </c:strRef>
          </c:tx>
          <c:invertIfNegative val="0"/>
          <c:cat>
            <c:strRef>
              <c:f>Hoja1!$B$2:$F$2</c:f>
              <c:strCache>
                <c:ptCount val="5"/>
                <c:pt idx="0">
                  <c:v> MP10 </c:v>
                </c:pt>
                <c:pt idx="1">
                  <c:v> MP2,5 </c:v>
                </c:pt>
                <c:pt idx="2">
                  <c:v> SOx </c:v>
                </c:pt>
                <c:pt idx="3">
                  <c:v> NOx </c:v>
                </c:pt>
                <c:pt idx="4">
                  <c:v> NH3 </c:v>
                </c:pt>
              </c:strCache>
            </c:strRef>
          </c:cat>
          <c:val>
            <c:numRef>
              <c:f>Hoja1!$B$5:$F$5</c:f>
              <c:numCache>
                <c:formatCode>General</c:formatCode>
                <c:ptCount val="5"/>
                <c:pt idx="0">
                  <c:v>100.0</c:v>
                </c:pt>
                <c:pt idx="1">
                  <c:v>95.0</c:v>
                </c:pt>
                <c:pt idx="2">
                  <c:v>294.0</c:v>
                </c:pt>
                <c:pt idx="3">
                  <c:v>1563.0</c:v>
                </c:pt>
                <c:pt idx="4">
                  <c:v>10.0</c:v>
                </c:pt>
              </c:numCache>
            </c:numRef>
          </c:val>
        </c:ser>
        <c:ser>
          <c:idx val="3"/>
          <c:order val="3"/>
          <c:tx>
            <c:strRef>
              <c:f>Hoja1!$A$6</c:f>
              <c:strCache>
                <c:ptCount val="1"/>
                <c:pt idx="0">
                  <c:v> Agroindustria </c:v>
                </c:pt>
              </c:strCache>
            </c:strRef>
          </c:tx>
          <c:invertIfNegative val="0"/>
          <c:cat>
            <c:strRef>
              <c:f>Hoja1!$B$2:$F$2</c:f>
              <c:strCache>
                <c:ptCount val="5"/>
                <c:pt idx="0">
                  <c:v> MP10 </c:v>
                </c:pt>
                <c:pt idx="1">
                  <c:v> MP2,5 </c:v>
                </c:pt>
                <c:pt idx="2">
                  <c:v> SOx </c:v>
                </c:pt>
                <c:pt idx="3">
                  <c:v> NOx </c:v>
                </c:pt>
                <c:pt idx="4">
                  <c:v> NH3 </c:v>
                </c:pt>
              </c:strCache>
            </c:strRef>
          </c:cat>
          <c:val>
            <c:numRef>
              <c:f>Hoja1!$B$6:$F$6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17210.0</c:v>
                </c:pt>
              </c:numCache>
            </c:numRef>
          </c:val>
        </c:ser>
        <c:ser>
          <c:idx val="4"/>
          <c:order val="4"/>
          <c:tx>
            <c:strRef>
              <c:f>Hoja1!$A$7</c:f>
              <c:strCache>
                <c:ptCount val="1"/>
                <c:pt idx="0">
                  <c:v> Quemas Agrícolas </c:v>
                </c:pt>
              </c:strCache>
            </c:strRef>
          </c:tx>
          <c:invertIfNegative val="0"/>
          <c:cat>
            <c:strRef>
              <c:f>Hoja1!$B$2:$F$2</c:f>
              <c:strCache>
                <c:ptCount val="5"/>
                <c:pt idx="0">
                  <c:v> MP10 </c:v>
                </c:pt>
                <c:pt idx="1">
                  <c:v> MP2,5 </c:v>
                </c:pt>
                <c:pt idx="2">
                  <c:v> SOx </c:v>
                </c:pt>
                <c:pt idx="3">
                  <c:v> NOx </c:v>
                </c:pt>
                <c:pt idx="4">
                  <c:v> NH3 </c:v>
                </c:pt>
              </c:strCache>
            </c:strRef>
          </c:cat>
          <c:val>
            <c:numRef>
              <c:f>Hoja1!$B$7:$F$7</c:f>
              <c:numCache>
                <c:formatCode>General</c:formatCode>
                <c:ptCount val="5"/>
                <c:pt idx="0">
                  <c:v>131.0</c:v>
                </c:pt>
                <c:pt idx="1">
                  <c:v>118.0</c:v>
                </c:pt>
                <c:pt idx="2">
                  <c:v>28.0</c:v>
                </c:pt>
                <c:pt idx="3">
                  <c:v>81.0</c:v>
                </c:pt>
                <c:pt idx="4">
                  <c:v>1.0</c:v>
                </c:pt>
              </c:numCache>
            </c:numRef>
          </c:val>
        </c:ser>
        <c:ser>
          <c:idx val="5"/>
          <c:order val="5"/>
          <c:tx>
            <c:strRef>
              <c:f>Hoja1!$A$8</c:f>
              <c:strCache>
                <c:ptCount val="1"/>
                <c:pt idx="0">
                  <c:v> Transporte </c:v>
                </c:pt>
              </c:strCache>
            </c:strRef>
          </c:tx>
          <c:invertIfNegative val="0"/>
          <c:cat>
            <c:strRef>
              <c:f>Hoja1!$B$2:$F$2</c:f>
              <c:strCache>
                <c:ptCount val="5"/>
                <c:pt idx="0">
                  <c:v> MP10 </c:v>
                </c:pt>
                <c:pt idx="1">
                  <c:v> MP2,5 </c:v>
                </c:pt>
                <c:pt idx="2">
                  <c:v> SOx </c:v>
                </c:pt>
                <c:pt idx="3">
                  <c:v> NOx </c:v>
                </c:pt>
                <c:pt idx="4">
                  <c:v> NH3 </c:v>
                </c:pt>
              </c:strCache>
            </c:strRef>
          </c:cat>
          <c:val>
            <c:numRef>
              <c:f>Hoja1!$B$8:$F$8</c:f>
              <c:numCache>
                <c:formatCode>General</c:formatCode>
                <c:ptCount val="5"/>
                <c:pt idx="0">
                  <c:v>1109.0</c:v>
                </c:pt>
                <c:pt idx="1">
                  <c:v>1109.0</c:v>
                </c:pt>
                <c:pt idx="2">
                  <c:v>91.0</c:v>
                </c:pt>
                <c:pt idx="3">
                  <c:v>24954.0</c:v>
                </c:pt>
                <c:pt idx="4">
                  <c:v>548.0</c:v>
                </c:pt>
              </c:numCache>
            </c:numRef>
          </c:val>
        </c:ser>
        <c:ser>
          <c:idx val="6"/>
          <c:order val="6"/>
          <c:tx>
            <c:strRef>
              <c:f>Hoja1!$A$9</c:f>
              <c:strCache>
                <c:ptCount val="1"/>
                <c:pt idx="0">
                  <c:v> Maquinaria Fuera de Ruta </c:v>
                </c:pt>
              </c:strCache>
            </c:strRef>
          </c:tx>
          <c:invertIfNegative val="0"/>
          <c:cat>
            <c:strRef>
              <c:f>Hoja1!$B$2:$F$2</c:f>
              <c:strCache>
                <c:ptCount val="5"/>
                <c:pt idx="0">
                  <c:v> MP10 </c:v>
                </c:pt>
                <c:pt idx="1">
                  <c:v> MP2,5 </c:v>
                </c:pt>
                <c:pt idx="2">
                  <c:v> SOx </c:v>
                </c:pt>
                <c:pt idx="3">
                  <c:v> NOx </c:v>
                </c:pt>
                <c:pt idx="4">
                  <c:v> NH3 </c:v>
                </c:pt>
              </c:strCache>
            </c:strRef>
          </c:cat>
          <c:val>
            <c:numRef>
              <c:f>Hoja1!$B$9:$F$9</c:f>
              <c:numCache>
                <c:formatCode>General</c:formatCode>
                <c:ptCount val="5"/>
                <c:pt idx="0">
                  <c:v>1178.0</c:v>
                </c:pt>
                <c:pt idx="1">
                  <c:v>1143.0</c:v>
                </c:pt>
                <c:pt idx="2">
                  <c:v>35.0</c:v>
                </c:pt>
                <c:pt idx="3">
                  <c:v>9781.0</c:v>
                </c:pt>
                <c:pt idx="4">
                  <c:v>3.0</c:v>
                </c:pt>
              </c:numCache>
            </c:numRef>
          </c:val>
        </c:ser>
        <c:ser>
          <c:idx val="7"/>
          <c:order val="7"/>
          <c:tx>
            <c:strRef>
              <c:f>Hoja1!$A$10</c:f>
              <c:strCache>
                <c:ptCount val="1"/>
                <c:pt idx="0">
                  <c:v> Otros </c:v>
                </c:pt>
              </c:strCache>
            </c:strRef>
          </c:tx>
          <c:invertIfNegative val="0"/>
          <c:cat>
            <c:strRef>
              <c:f>Hoja1!$B$2:$F$2</c:f>
              <c:strCache>
                <c:ptCount val="5"/>
                <c:pt idx="0">
                  <c:v> MP10 </c:v>
                </c:pt>
                <c:pt idx="1">
                  <c:v> MP2,5 </c:v>
                </c:pt>
                <c:pt idx="2">
                  <c:v> SOx </c:v>
                </c:pt>
                <c:pt idx="3">
                  <c:v> NOx </c:v>
                </c:pt>
                <c:pt idx="4">
                  <c:v> NH3 </c:v>
                </c:pt>
              </c:strCache>
            </c:strRef>
          </c:cat>
          <c:val>
            <c:numRef>
              <c:f>Hoja1!$B$10:$F$10</c:f>
              <c:numCache>
                <c:formatCode>General</c:formatCode>
                <c:ptCount val="5"/>
                <c:pt idx="0">
                  <c:v>174.0</c:v>
                </c:pt>
                <c:pt idx="1">
                  <c:v>157.0</c:v>
                </c:pt>
                <c:pt idx="2">
                  <c:v>13.0</c:v>
                </c:pt>
                <c:pt idx="3">
                  <c:v>70.0</c:v>
                </c:pt>
                <c:pt idx="4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977361488"/>
        <c:axId val="1977364752"/>
      </c:barChart>
      <c:catAx>
        <c:axId val="197736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s-ES_tradnl"/>
          </a:p>
        </c:txPr>
        <c:crossAx val="1977364752"/>
        <c:crosses val="autoZero"/>
        <c:auto val="1"/>
        <c:lblAlgn val="ctr"/>
        <c:lblOffset val="100"/>
        <c:noMultiLvlLbl val="0"/>
      </c:catAx>
      <c:valAx>
        <c:axId val="19773647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ES_tradnl"/>
          </a:p>
        </c:txPr>
        <c:crossAx val="197736148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43169346431957"/>
          <c:y val="0.260529976397646"/>
          <c:w val="0.254954384501013"/>
          <c:h val="0.5570812635561"/>
        </c:manualLayout>
      </c:layout>
      <c:overlay val="0"/>
      <c:txPr>
        <a:bodyPr/>
        <a:lstStyle/>
        <a:p>
          <a:pPr>
            <a:defRPr sz="1000" b="1"/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 sz="1200" dirty="0"/>
              <a:t>Emisiones de NOx (g/km</a:t>
            </a:r>
            <a:r>
              <a:rPr lang="es-CL" sz="1800" b="0" dirty="0"/>
              <a:t>)</a:t>
            </a:r>
            <a:endParaRPr lang="es-CL" b="0" dirty="0"/>
          </a:p>
        </c:rich>
      </c:tx>
      <c:layout>
        <c:manualLayout>
          <c:xMode val="edge"/>
          <c:yMode val="edge"/>
          <c:x val="0.0595441225211466"/>
          <c:y val="0.072945651341485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071428904015"/>
          <c:y val="0.205058330993286"/>
          <c:w val="0.754412294443906"/>
          <c:h val="0.719929543307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'[FE COPERT IV CON FA RSD.xlsx]Hoja1'!$J$32</c:f>
              <c:strCache>
                <c:ptCount val="1"/>
                <c:pt idx="0">
                  <c:v>NOx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'[FE COPERT IV CON FA RSD.xlsx]Hoja1'!$I$33:$I$35</c:f>
              <c:strCache>
                <c:ptCount val="3"/>
                <c:pt idx="0">
                  <c:v>Moto Euro1/EPA 2010</c:v>
                </c:pt>
                <c:pt idx="1">
                  <c:v>Moto Euro 3</c:v>
                </c:pt>
                <c:pt idx="2">
                  <c:v>vehículo Euro V</c:v>
                </c:pt>
              </c:strCache>
            </c:strRef>
          </c:cat>
          <c:val>
            <c:numRef>
              <c:f>'[FE COPERT IV CON FA RSD.xlsx]Hoja1'!$J$33:$J$35</c:f>
              <c:numCache>
                <c:formatCode>General</c:formatCode>
                <c:ptCount val="3"/>
                <c:pt idx="0">
                  <c:v>0.34</c:v>
                </c:pt>
                <c:pt idx="1">
                  <c:v>0.041</c:v>
                </c:pt>
                <c:pt idx="2">
                  <c:v>0.029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7416096"/>
        <c:axId val="2057418848"/>
      </c:barChart>
      <c:catAx>
        <c:axId val="20574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_tradnl"/>
          </a:p>
        </c:txPr>
        <c:crossAx val="2057418848"/>
        <c:crosses val="autoZero"/>
        <c:auto val="1"/>
        <c:lblAlgn val="ctr"/>
        <c:lblOffset val="100"/>
        <c:noMultiLvlLbl val="0"/>
      </c:catAx>
      <c:valAx>
        <c:axId val="205741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7416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CL" sz="1200" dirty="0" smtClean="0"/>
              <a:t>Ventas según estándar de emisión</a:t>
            </a:r>
            <a:endParaRPr lang="es-CL" sz="1200" dirty="0"/>
          </a:p>
        </c:rich>
      </c:tx>
      <c:layout>
        <c:manualLayout>
          <c:xMode val="edge"/>
          <c:yMode val="edge"/>
          <c:x val="0.269214047630549"/>
          <c:y val="0.005226361630169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8344751817699"/>
          <c:y val="0.335052880711077"/>
          <c:w val="0.452397521674546"/>
          <c:h val="0.66476119503945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explosion val="15"/>
          </c:dPt>
          <c:dLbls>
            <c:dLbl>
              <c:idx val="0"/>
              <c:layout>
                <c:manualLayout>
                  <c:x val="0.100256181946215"/>
                  <c:y val="-0.38502960769153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04317585301837"/>
                  <c:y val="0.0371843102945465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64188538932633"/>
                  <c:y val="-0.0060418489355497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5430227471566"/>
                  <c:y val="-0.00244495479731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Ventas3cv!$B$9:$E$9</c:f>
              <c:strCache>
                <c:ptCount val="4"/>
                <c:pt idx="0">
                  <c:v>EPA2010</c:v>
                </c:pt>
                <c:pt idx="1">
                  <c:v>Euro 3</c:v>
                </c:pt>
                <c:pt idx="2">
                  <c:v>Euro 1</c:v>
                </c:pt>
                <c:pt idx="3">
                  <c:v>EPA78</c:v>
                </c:pt>
              </c:strCache>
            </c:strRef>
          </c:cat>
          <c:val>
            <c:numRef>
              <c:f>Ventas3cv!$B$15:$E$15</c:f>
              <c:numCache>
                <c:formatCode>General</c:formatCode>
                <c:ptCount val="4"/>
                <c:pt idx="0">
                  <c:v>58307.0</c:v>
                </c:pt>
                <c:pt idx="1">
                  <c:v>5544.0</c:v>
                </c:pt>
                <c:pt idx="2">
                  <c:v>3227.0</c:v>
                </c:pt>
                <c:pt idx="3">
                  <c:v>1487.0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ES_trad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Residencial!$B$17</c:f>
              <c:strCache>
                <c:ptCount val="1"/>
                <c:pt idx="0">
                  <c:v>Combustión leña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es-ES_trad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/>
                  </a:pPr>
                  <a:endParaRPr lang="es-ES_tradn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Residencial!$C$16:$E$16</c:f>
              <c:strCache>
                <c:ptCount val="3"/>
                <c:pt idx="0">
                  <c:v>MP10</c:v>
                </c:pt>
                <c:pt idx="1">
                  <c:v>MP2,5</c:v>
                </c:pt>
                <c:pt idx="2">
                  <c:v>NOx</c:v>
                </c:pt>
              </c:strCache>
            </c:strRef>
          </c:cat>
          <c:val>
            <c:numRef>
              <c:f>Residencial!$C$17:$E$17</c:f>
              <c:numCache>
                <c:formatCode>0.0%</c:formatCode>
                <c:ptCount val="3"/>
                <c:pt idx="0">
                  <c:v>0.958629323423429</c:v>
                </c:pt>
                <c:pt idx="1">
                  <c:v>0.959597879899413</c:v>
                </c:pt>
                <c:pt idx="2">
                  <c:v>0.121715668576192</c:v>
                </c:pt>
              </c:numCache>
            </c:numRef>
          </c:val>
        </c:ser>
        <c:ser>
          <c:idx val="1"/>
          <c:order val="1"/>
          <c:tx>
            <c:strRef>
              <c:f>Residencial!$B$18</c:f>
              <c:strCache>
                <c:ptCount val="1"/>
                <c:pt idx="0">
                  <c:v>Combustión GLP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Residencial!$C$16:$E$16</c:f>
              <c:strCache>
                <c:ptCount val="3"/>
                <c:pt idx="0">
                  <c:v>MP10</c:v>
                </c:pt>
                <c:pt idx="1">
                  <c:v>MP2,5</c:v>
                </c:pt>
                <c:pt idx="2">
                  <c:v>NOx</c:v>
                </c:pt>
              </c:strCache>
            </c:strRef>
          </c:cat>
          <c:val>
            <c:numRef>
              <c:f>Residencial!$C$18:$E$18</c:f>
              <c:numCache>
                <c:formatCode>0.0%</c:formatCode>
                <c:ptCount val="3"/>
                <c:pt idx="0">
                  <c:v>0.0133723399035381</c:v>
                </c:pt>
                <c:pt idx="1">
                  <c:v>0.0128942936491236</c:v>
                </c:pt>
                <c:pt idx="2">
                  <c:v>0.584770287503255</c:v>
                </c:pt>
              </c:numCache>
            </c:numRef>
          </c:val>
        </c:ser>
        <c:ser>
          <c:idx val="2"/>
          <c:order val="2"/>
          <c:tx>
            <c:strRef>
              <c:f>Residencial!$B$19</c:f>
              <c:strCache>
                <c:ptCount val="1"/>
                <c:pt idx="0">
                  <c:v>Combustión GN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Residencial!$C$16:$E$16</c:f>
              <c:strCache>
                <c:ptCount val="3"/>
                <c:pt idx="0">
                  <c:v>MP10</c:v>
                </c:pt>
                <c:pt idx="1">
                  <c:v>MP2,5</c:v>
                </c:pt>
                <c:pt idx="2">
                  <c:v>NOx</c:v>
                </c:pt>
              </c:strCache>
            </c:strRef>
          </c:cat>
          <c:val>
            <c:numRef>
              <c:f>Residencial!$C$19:$E$19</c:f>
              <c:numCache>
                <c:formatCode>0.0%</c:formatCode>
                <c:ptCount val="3"/>
                <c:pt idx="0">
                  <c:v>0.0175511961233937</c:v>
                </c:pt>
                <c:pt idx="1">
                  <c:v>0.0171923915321648</c:v>
                </c:pt>
                <c:pt idx="2">
                  <c:v>0.194170829055135</c:v>
                </c:pt>
              </c:numCache>
            </c:numRef>
          </c:val>
        </c:ser>
        <c:ser>
          <c:idx val="3"/>
          <c:order val="3"/>
          <c:tx>
            <c:strRef>
              <c:f>Residencial!$B$20</c:f>
              <c:strCache>
                <c:ptCount val="1"/>
                <c:pt idx="0">
                  <c:v>Combustión parafina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Residencial!$C$16:$E$16</c:f>
              <c:strCache>
                <c:ptCount val="3"/>
                <c:pt idx="0">
                  <c:v>MP10</c:v>
                </c:pt>
                <c:pt idx="1">
                  <c:v>MP2,5</c:v>
                </c:pt>
                <c:pt idx="2">
                  <c:v>NOx</c:v>
                </c:pt>
              </c:strCache>
            </c:strRef>
          </c:cat>
          <c:val>
            <c:numRef>
              <c:f>Residencial!$C$20:$E$20</c:f>
              <c:numCache>
                <c:formatCode>0.0%</c:formatCode>
                <c:ptCount val="3"/>
                <c:pt idx="0">
                  <c:v>0.0104471405496391</c:v>
                </c:pt>
                <c:pt idx="1">
                  <c:v>0.0103154349192989</c:v>
                </c:pt>
                <c:pt idx="2">
                  <c:v>0.0993432148654178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1978797088"/>
        <c:axId val="1978950224"/>
      </c:barChart>
      <c:catAx>
        <c:axId val="197879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_tradnl"/>
          </a:p>
        </c:txPr>
        <c:crossAx val="1978950224"/>
        <c:crosses val="autoZero"/>
        <c:auto val="1"/>
        <c:lblAlgn val="ctr"/>
        <c:lblOffset val="100"/>
        <c:noMultiLvlLbl val="0"/>
      </c:catAx>
      <c:valAx>
        <c:axId val="1978950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78797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305532435479772"/>
          <c:y val="0.841968541724392"/>
          <c:w val="0.916348268986823"/>
          <c:h val="0.13201341260984"/>
        </c:manualLayout>
      </c:layout>
      <c:overlay val="0"/>
      <c:txPr>
        <a:bodyPr/>
        <a:lstStyle/>
        <a:p>
          <a:pPr>
            <a:defRPr sz="1400"/>
          </a:pPr>
          <a:endParaRPr lang="es-ES_tradnl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s-ES_trad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273556366329"/>
          <c:y val="0.162904889199021"/>
          <c:w val="0.93452887267342"/>
          <c:h val="0.5957909253282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97596033302636"/>
                  <c:y val="-0.06154184703074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595192066605273"/>
                  <c:y val="-0.04706141243527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297596033302636"/>
                  <c:y val="-0.05068152108413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Hoja1!$B$5:$E$5</c:f>
              <c:strCache>
                <c:ptCount val="4"/>
                <c:pt idx="0">
                  <c:v>Total</c:v>
                </c:pt>
                <c:pt idx="1">
                  <c:v>Urbano Gran Santiago</c:v>
                </c:pt>
                <c:pt idx="2">
                  <c:v>Urbano Comunas Amur</c:v>
                </c:pt>
                <c:pt idx="3">
                  <c:v>Rural Comunas Amur</c:v>
                </c:pt>
              </c:strCache>
            </c:strRef>
          </c:cat>
          <c:val>
            <c:numRef>
              <c:f>Hoja1!$B$6:$E$6</c:f>
              <c:numCache>
                <c:formatCode>General</c:formatCode>
                <c:ptCount val="4"/>
                <c:pt idx="0">
                  <c:v>119731.0</c:v>
                </c:pt>
                <c:pt idx="1">
                  <c:v>44670.0</c:v>
                </c:pt>
                <c:pt idx="2">
                  <c:v>41143.0</c:v>
                </c:pt>
                <c:pt idx="3">
                  <c:v>33918.0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-22"/>
        <c:axId val="1977383168"/>
        <c:axId val="1977385920"/>
      </c:barChart>
      <c:catAx>
        <c:axId val="19773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977385920"/>
        <c:crosses val="autoZero"/>
        <c:auto val="1"/>
        <c:lblAlgn val="ctr"/>
        <c:lblOffset val="100"/>
        <c:noMultiLvlLbl val="0"/>
      </c:catAx>
      <c:valAx>
        <c:axId val="197738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738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_trad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87C83-FC04-4E72-967F-60195659C59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27837056-267C-453D-AADA-1B9988E03B83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100" b="1" dirty="0" smtClean="0"/>
            <a:t>Declara RM </a:t>
          </a:r>
          <a:r>
            <a:rPr lang="es-MX" sz="1100" b="1" dirty="0" smtClean="0"/>
            <a:t>Zona Saturada por MP2,5 diario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100" b="0" dirty="0" smtClean="0"/>
            <a:t>D.S. N°67, 22 </a:t>
          </a:r>
          <a:r>
            <a:rPr lang="es-CL" sz="1100" b="0" dirty="0" err="1" smtClean="0"/>
            <a:t>ago</a:t>
          </a:r>
          <a:r>
            <a:rPr lang="es-CL" sz="1100" b="0" dirty="0" smtClean="0"/>
            <a:t> 2014, MMA.</a:t>
          </a:r>
          <a:endParaRPr lang="es-MX" sz="1100" b="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dirty="0" smtClean="0"/>
            <a:t> (D.O. 15 nov 2014)</a:t>
          </a:r>
          <a:endParaRPr lang="es-CL" sz="1100" dirty="0"/>
        </a:p>
      </dgm:t>
    </dgm:pt>
    <dgm:pt modelId="{278CFA33-FBBC-4066-98D4-776D7B1998D7}" type="parTrans" cxnId="{7F0AB26B-7261-4CBE-A754-317507F91EB4}">
      <dgm:prSet/>
      <dgm:spPr/>
      <dgm:t>
        <a:bodyPr/>
        <a:lstStyle/>
        <a:p>
          <a:endParaRPr lang="es-CL"/>
        </a:p>
      </dgm:t>
    </dgm:pt>
    <dgm:pt modelId="{8AC6C27F-F891-4241-A8DA-ABD7078282F8}" type="sibTrans" cxnId="{7F0AB26B-7261-4CBE-A754-317507F91EB4}">
      <dgm:prSet/>
      <dgm:spPr/>
      <dgm:t>
        <a:bodyPr/>
        <a:lstStyle/>
        <a:p>
          <a:endParaRPr lang="es-CL"/>
        </a:p>
      </dgm:t>
    </dgm:pt>
    <dgm:pt modelId="{111193EF-8D6F-41B9-94D5-A0E82520A5BF}">
      <dgm:prSet phldrT="[Texto]" custT="1"/>
      <dgm:spPr/>
      <dgm:t>
        <a:bodyPr/>
        <a:lstStyle/>
        <a:p>
          <a:r>
            <a:rPr lang="es-CL" sz="1100" b="1" dirty="0" smtClean="0"/>
            <a:t>Participación Ciudadana Temprana</a:t>
          </a:r>
        </a:p>
        <a:p>
          <a:r>
            <a:rPr lang="es-CL" sz="1100" dirty="0" smtClean="0"/>
            <a:t>nov 2014 – Ene 2015 </a:t>
          </a:r>
          <a:endParaRPr lang="es-CL" sz="1100" dirty="0"/>
        </a:p>
      </dgm:t>
    </dgm:pt>
    <dgm:pt modelId="{6CA0FE01-6C6C-4C98-A9B8-152532FA8903}" type="parTrans" cxnId="{AFC15B18-BBD8-430C-9950-59CBA6AEB248}">
      <dgm:prSet/>
      <dgm:spPr/>
      <dgm:t>
        <a:bodyPr/>
        <a:lstStyle/>
        <a:p>
          <a:endParaRPr lang="es-CL"/>
        </a:p>
      </dgm:t>
    </dgm:pt>
    <dgm:pt modelId="{49E8AE59-AA8D-417E-9B56-6D5477AD1F7B}" type="sibTrans" cxnId="{AFC15B18-BBD8-430C-9950-59CBA6AEB248}">
      <dgm:prSet/>
      <dgm:spPr/>
      <dgm:t>
        <a:bodyPr/>
        <a:lstStyle/>
        <a:p>
          <a:endParaRPr lang="es-CL"/>
        </a:p>
      </dgm:t>
    </dgm:pt>
    <dgm:pt modelId="{33DF8CC8-0AEF-45AE-8CCD-83801D4CA5EE}">
      <dgm:prSet phldrT="[Texto]" custT="1"/>
      <dgm:spPr/>
      <dgm:t>
        <a:bodyPr/>
        <a:lstStyle/>
        <a:p>
          <a:r>
            <a:rPr lang="es-CL" sz="1100" b="1" smtClean="0"/>
            <a:t>Resolución Inicio</a:t>
          </a:r>
        </a:p>
        <a:p>
          <a:r>
            <a:rPr lang="es-CL" sz="1100" smtClean="0"/>
            <a:t>Res. N°1.171, 17 nov 2014, MMA</a:t>
          </a:r>
          <a:endParaRPr lang="es-MX" sz="1100" smtClean="0"/>
        </a:p>
        <a:p>
          <a:r>
            <a:rPr lang="es-CL" sz="1100" smtClean="0"/>
            <a:t> (D.O. 25 nov 2014) </a:t>
          </a:r>
          <a:endParaRPr lang="es-CL" sz="1100" dirty="0"/>
        </a:p>
      </dgm:t>
    </dgm:pt>
    <dgm:pt modelId="{BF648054-E889-4B2C-8B17-C050CCE28FEF}" type="parTrans" cxnId="{77150E60-7815-498D-84EE-59C052409778}">
      <dgm:prSet/>
      <dgm:spPr/>
      <dgm:t>
        <a:bodyPr/>
        <a:lstStyle/>
        <a:p>
          <a:endParaRPr lang="es-CL"/>
        </a:p>
      </dgm:t>
    </dgm:pt>
    <dgm:pt modelId="{0C74836B-2347-4BE0-94FC-45FF20330140}" type="sibTrans" cxnId="{77150E60-7815-498D-84EE-59C052409778}">
      <dgm:prSet/>
      <dgm:spPr/>
      <dgm:t>
        <a:bodyPr/>
        <a:lstStyle/>
        <a:p>
          <a:endParaRPr lang="es-CL"/>
        </a:p>
      </dgm:t>
    </dgm:pt>
    <dgm:pt modelId="{126D2667-EF74-401B-9ED4-C27E62D0D165}">
      <dgm:prSet phldrT="[Texto]" custT="1"/>
      <dgm:spPr/>
      <dgm:t>
        <a:bodyPr/>
        <a:lstStyle/>
        <a:p>
          <a:r>
            <a:rPr lang="es-CL" sz="1100" b="1" dirty="0" smtClean="0"/>
            <a:t>Trabajo mesas sectoriales</a:t>
          </a:r>
        </a:p>
        <a:p>
          <a:r>
            <a:rPr lang="es-CL" sz="1100" b="1" dirty="0" smtClean="0"/>
            <a:t>5 reuniones Comité Operativo</a:t>
          </a:r>
        </a:p>
        <a:p>
          <a:r>
            <a:rPr lang="es-CL" sz="1100" b="1" dirty="0" smtClean="0"/>
            <a:t>2 reuniones Comité Ampliado</a:t>
          </a:r>
        </a:p>
        <a:p>
          <a:r>
            <a:rPr lang="es-CL" sz="1100" dirty="0" smtClean="0"/>
            <a:t>ene – dic  2015</a:t>
          </a:r>
          <a:endParaRPr lang="es-CL" sz="1100" dirty="0"/>
        </a:p>
      </dgm:t>
    </dgm:pt>
    <dgm:pt modelId="{6D551A3F-3775-46E2-A14E-B75B0C3B0E8E}" type="parTrans" cxnId="{54EF4D50-E5BC-434F-8290-7739170C092D}">
      <dgm:prSet/>
      <dgm:spPr/>
      <dgm:t>
        <a:bodyPr/>
        <a:lstStyle/>
        <a:p>
          <a:endParaRPr lang="es-CL"/>
        </a:p>
      </dgm:t>
    </dgm:pt>
    <dgm:pt modelId="{71998581-392D-4CA7-871E-5273920331AB}" type="sibTrans" cxnId="{54EF4D50-E5BC-434F-8290-7739170C092D}">
      <dgm:prSet/>
      <dgm:spPr/>
      <dgm:t>
        <a:bodyPr/>
        <a:lstStyle/>
        <a:p>
          <a:endParaRPr lang="es-CL"/>
        </a:p>
      </dgm:t>
    </dgm:pt>
    <dgm:pt modelId="{36BA9308-E505-4EE5-8085-501849EFD740}">
      <dgm:prSet phldrT="[Texto]" custT="1"/>
      <dgm:spPr/>
      <dgm:t>
        <a:bodyPr/>
        <a:lstStyle/>
        <a:p>
          <a:r>
            <a:rPr lang="es-CL" sz="1100" b="1" dirty="0" smtClean="0"/>
            <a:t>Anteproyecto PPDA</a:t>
          </a:r>
        </a:p>
        <a:p>
          <a:r>
            <a:rPr lang="es-CL" sz="1100" b="1" dirty="0" smtClean="0"/>
            <a:t>Res. Ex. 1.260, 25 nov 2015</a:t>
          </a:r>
        </a:p>
        <a:p>
          <a:r>
            <a:rPr lang="es-CL" sz="1100" dirty="0" smtClean="0"/>
            <a:t>(D.O. 5 ene 2016)</a:t>
          </a:r>
          <a:endParaRPr lang="es-CL" sz="1100" dirty="0"/>
        </a:p>
      </dgm:t>
    </dgm:pt>
    <dgm:pt modelId="{4CDA720D-16B3-43A5-A02D-C3C5C7849311}" type="parTrans" cxnId="{FD31D03E-9303-4D61-AB51-9EFE5E33ED9D}">
      <dgm:prSet/>
      <dgm:spPr/>
      <dgm:t>
        <a:bodyPr/>
        <a:lstStyle/>
        <a:p>
          <a:endParaRPr lang="es-CL"/>
        </a:p>
      </dgm:t>
    </dgm:pt>
    <dgm:pt modelId="{214397F0-DD55-4C1C-BEC1-15205EACC9B0}" type="sibTrans" cxnId="{FD31D03E-9303-4D61-AB51-9EFE5E33ED9D}">
      <dgm:prSet/>
      <dgm:spPr/>
      <dgm:t>
        <a:bodyPr/>
        <a:lstStyle/>
        <a:p>
          <a:endParaRPr lang="es-CL"/>
        </a:p>
      </dgm:t>
    </dgm:pt>
    <dgm:pt modelId="{229ADC22-84C3-4627-A2D7-83EA838F8716}">
      <dgm:prSet phldrT="[Texto]" custT="1"/>
      <dgm:spPr/>
      <dgm:t>
        <a:bodyPr/>
        <a:lstStyle/>
        <a:p>
          <a:r>
            <a:rPr lang="es-CL" sz="1100" b="1" dirty="0" smtClean="0"/>
            <a:t>Consulta Pública</a:t>
          </a:r>
        </a:p>
        <a:p>
          <a:r>
            <a:rPr lang="es-CL" sz="1100" b="0" dirty="0" smtClean="0"/>
            <a:t>5 ene – 30 mar</a:t>
          </a:r>
        </a:p>
        <a:p>
          <a:r>
            <a:rPr lang="es-CL" sz="1100" b="0" dirty="0" smtClean="0"/>
            <a:t>2016</a:t>
          </a:r>
        </a:p>
        <a:p>
          <a:r>
            <a:rPr lang="es-CL" sz="1100" b="0" dirty="0" smtClean="0"/>
            <a:t>906 observaciones</a:t>
          </a:r>
        </a:p>
        <a:p>
          <a:endParaRPr lang="es-CL" sz="1100" b="0" dirty="0" smtClean="0"/>
        </a:p>
        <a:p>
          <a:r>
            <a:rPr lang="es-CL" sz="1100" b="1" dirty="0" smtClean="0"/>
            <a:t>Elaboración Proyecto Definitivo</a:t>
          </a:r>
        </a:p>
      </dgm:t>
    </dgm:pt>
    <dgm:pt modelId="{DDCD6AC8-E1FF-4F7D-BA54-7D913A405DFB}" type="parTrans" cxnId="{348564A6-0D96-415A-B7A0-EC476402846F}">
      <dgm:prSet/>
      <dgm:spPr/>
      <dgm:t>
        <a:bodyPr/>
        <a:lstStyle/>
        <a:p>
          <a:endParaRPr lang="es-CL"/>
        </a:p>
      </dgm:t>
    </dgm:pt>
    <dgm:pt modelId="{5E5740CF-1E8E-4E7D-BE31-EDBA0D4A1C51}" type="sibTrans" cxnId="{348564A6-0D96-415A-B7A0-EC476402846F}">
      <dgm:prSet/>
      <dgm:spPr/>
      <dgm:t>
        <a:bodyPr/>
        <a:lstStyle/>
        <a:p>
          <a:endParaRPr lang="es-CL"/>
        </a:p>
      </dgm:t>
    </dgm:pt>
    <dgm:pt modelId="{0DC34552-7650-4F4B-B681-DFD043EC44C5}" type="pres">
      <dgm:prSet presAssocID="{CE787C83-FC04-4E72-967F-60195659C59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BC0C5E8-87CC-4C84-9FBB-7D4077232C23}" type="pres">
      <dgm:prSet presAssocID="{CE787C83-FC04-4E72-967F-60195659C59E}" presName="arrow" presStyleLbl="bgShp" presStyleIdx="0" presStyleCnt="1" custScaleX="114881" custScaleY="51835" custLinFactNeighborX="926" custLinFactNeighborY="-29992"/>
      <dgm:spPr/>
      <dgm:t>
        <a:bodyPr/>
        <a:lstStyle/>
        <a:p>
          <a:endParaRPr lang="es-CL"/>
        </a:p>
      </dgm:t>
    </dgm:pt>
    <dgm:pt modelId="{6774BB6A-5FEE-449E-9D17-B1BD387A19CC}" type="pres">
      <dgm:prSet presAssocID="{CE787C83-FC04-4E72-967F-60195659C59E}" presName="linearProcess" presStyleCnt="0"/>
      <dgm:spPr/>
      <dgm:t>
        <a:bodyPr/>
        <a:lstStyle/>
        <a:p>
          <a:endParaRPr lang="es-CL"/>
        </a:p>
      </dgm:t>
    </dgm:pt>
    <dgm:pt modelId="{B946D2C1-B30F-4401-8E6F-A46542BCDAF1}" type="pres">
      <dgm:prSet presAssocID="{27837056-267C-453D-AADA-1B9988E03B83}" presName="textNode" presStyleLbl="node1" presStyleIdx="0" presStyleCnt="6" custScaleX="109355" custScaleY="99424" custLinFactNeighborX="77253" custLinFactNeighborY="51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225B5BD-178E-4086-9FAC-C44341644A78}" type="pres">
      <dgm:prSet presAssocID="{8AC6C27F-F891-4241-A8DA-ABD7078282F8}" presName="sibTrans" presStyleCnt="0"/>
      <dgm:spPr/>
      <dgm:t>
        <a:bodyPr/>
        <a:lstStyle/>
        <a:p>
          <a:endParaRPr lang="es-CL"/>
        </a:p>
      </dgm:t>
    </dgm:pt>
    <dgm:pt modelId="{E90C0584-ABFE-404A-BC12-CF2C2582534B}" type="pres">
      <dgm:prSet presAssocID="{33DF8CC8-0AEF-45AE-8CCD-83801D4CA5EE}" presName="textNode" presStyleLbl="node1" presStyleIdx="1" presStyleCnt="6" custScaleX="109551" custLinFactNeighborX="3199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F8115D-32B8-489E-A457-06E22941B892}" type="pres">
      <dgm:prSet presAssocID="{0C74836B-2347-4BE0-94FC-45FF20330140}" presName="sibTrans" presStyleCnt="0"/>
      <dgm:spPr/>
      <dgm:t>
        <a:bodyPr/>
        <a:lstStyle/>
        <a:p>
          <a:endParaRPr lang="es-CL"/>
        </a:p>
      </dgm:t>
    </dgm:pt>
    <dgm:pt modelId="{DB88AA91-244D-4B6B-8929-A6CB83E6FA68}" type="pres">
      <dgm:prSet presAssocID="{111193EF-8D6F-41B9-94D5-A0E82520A5BF}" presName="textNode" presStyleLbl="node1" presStyleIdx="2" presStyleCnt="6" custScaleX="104790" custLinFactNeighborX="-2030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798DCE-7BF0-4668-9C00-9B630A6B22A5}" type="pres">
      <dgm:prSet presAssocID="{49E8AE59-AA8D-417E-9B56-6D5477AD1F7B}" presName="sibTrans" presStyleCnt="0"/>
      <dgm:spPr/>
      <dgm:t>
        <a:bodyPr/>
        <a:lstStyle/>
        <a:p>
          <a:endParaRPr lang="es-CL"/>
        </a:p>
      </dgm:t>
    </dgm:pt>
    <dgm:pt modelId="{4D61FB1E-7C0C-4DDD-9E74-FEF0B1CEF34B}" type="pres">
      <dgm:prSet presAssocID="{126D2667-EF74-401B-9ED4-C27E62D0D165}" presName="textNode" presStyleLbl="node1" presStyleIdx="3" presStyleCnt="6" custScaleX="130220" custLinFactNeighborX="-8277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0AE07E-1B50-4354-8D63-8EE03C5E2B79}" type="pres">
      <dgm:prSet presAssocID="{71998581-392D-4CA7-871E-5273920331AB}" presName="sibTrans" presStyleCnt="0"/>
      <dgm:spPr/>
      <dgm:t>
        <a:bodyPr/>
        <a:lstStyle/>
        <a:p>
          <a:endParaRPr lang="es-CL"/>
        </a:p>
      </dgm:t>
    </dgm:pt>
    <dgm:pt modelId="{2E1C6814-7462-4747-8A50-BAB45F9B6064}" type="pres">
      <dgm:prSet presAssocID="{36BA9308-E505-4EE5-8085-501849EFD740}" presName="textNode" presStyleLbl="node1" presStyleIdx="4" presStyleCnt="6" custScaleX="108721" custLinFactX="-3497" custLinFactNeighborX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B3A24E-A04C-4E10-BDE7-227C6FA61F3E}" type="pres">
      <dgm:prSet presAssocID="{214397F0-DD55-4C1C-BEC1-15205EACC9B0}" presName="sibTrans" presStyleCnt="0"/>
      <dgm:spPr/>
      <dgm:t>
        <a:bodyPr/>
        <a:lstStyle/>
        <a:p>
          <a:endParaRPr lang="es-CL"/>
        </a:p>
      </dgm:t>
    </dgm:pt>
    <dgm:pt modelId="{2D34481B-1C31-4E1F-AA4A-26DBA4A28749}" type="pres">
      <dgm:prSet presAssocID="{229ADC22-84C3-4627-A2D7-83EA838F8716}" presName="textNode" presStyleLbl="node1" presStyleIdx="5" presStyleCnt="6" custScaleX="106827" custScaleY="126812" custLinFactX="-20510" custLinFactNeighborX="-100000" custLinFactNeighborY="-142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D31D03E-9303-4D61-AB51-9EFE5E33ED9D}" srcId="{CE787C83-FC04-4E72-967F-60195659C59E}" destId="{36BA9308-E505-4EE5-8085-501849EFD740}" srcOrd="4" destOrd="0" parTransId="{4CDA720D-16B3-43A5-A02D-C3C5C7849311}" sibTransId="{214397F0-DD55-4C1C-BEC1-15205EACC9B0}"/>
    <dgm:cxn modelId="{EACAE924-E5D5-4F8F-8357-90C2747B3847}" type="presOf" srcId="{33DF8CC8-0AEF-45AE-8CCD-83801D4CA5EE}" destId="{E90C0584-ABFE-404A-BC12-CF2C2582534B}" srcOrd="0" destOrd="0" presId="urn:microsoft.com/office/officeart/2005/8/layout/hProcess9"/>
    <dgm:cxn modelId="{77150E60-7815-498D-84EE-59C052409778}" srcId="{CE787C83-FC04-4E72-967F-60195659C59E}" destId="{33DF8CC8-0AEF-45AE-8CCD-83801D4CA5EE}" srcOrd="1" destOrd="0" parTransId="{BF648054-E889-4B2C-8B17-C050CCE28FEF}" sibTransId="{0C74836B-2347-4BE0-94FC-45FF20330140}"/>
    <dgm:cxn modelId="{1BE5C35E-D133-4301-B947-5D53E9A801F3}" type="presOf" srcId="{111193EF-8D6F-41B9-94D5-A0E82520A5BF}" destId="{DB88AA91-244D-4B6B-8929-A6CB83E6FA68}" srcOrd="0" destOrd="0" presId="urn:microsoft.com/office/officeart/2005/8/layout/hProcess9"/>
    <dgm:cxn modelId="{7F0AB26B-7261-4CBE-A754-317507F91EB4}" srcId="{CE787C83-FC04-4E72-967F-60195659C59E}" destId="{27837056-267C-453D-AADA-1B9988E03B83}" srcOrd="0" destOrd="0" parTransId="{278CFA33-FBBC-4066-98D4-776D7B1998D7}" sibTransId="{8AC6C27F-F891-4241-A8DA-ABD7078282F8}"/>
    <dgm:cxn modelId="{BF3ED73E-4159-485C-8DBA-BDDA2986858B}" type="presOf" srcId="{229ADC22-84C3-4627-A2D7-83EA838F8716}" destId="{2D34481B-1C31-4E1F-AA4A-26DBA4A28749}" srcOrd="0" destOrd="0" presId="urn:microsoft.com/office/officeart/2005/8/layout/hProcess9"/>
    <dgm:cxn modelId="{1452C7AE-4E51-4EA6-9818-634E56C216D7}" type="presOf" srcId="{27837056-267C-453D-AADA-1B9988E03B83}" destId="{B946D2C1-B30F-4401-8E6F-A46542BCDAF1}" srcOrd="0" destOrd="0" presId="urn:microsoft.com/office/officeart/2005/8/layout/hProcess9"/>
    <dgm:cxn modelId="{AFC15B18-BBD8-430C-9950-59CBA6AEB248}" srcId="{CE787C83-FC04-4E72-967F-60195659C59E}" destId="{111193EF-8D6F-41B9-94D5-A0E82520A5BF}" srcOrd="2" destOrd="0" parTransId="{6CA0FE01-6C6C-4C98-A9B8-152532FA8903}" sibTransId="{49E8AE59-AA8D-417E-9B56-6D5477AD1F7B}"/>
    <dgm:cxn modelId="{5710F27A-8E87-41DD-9F92-B8334D40461A}" type="presOf" srcId="{126D2667-EF74-401B-9ED4-C27E62D0D165}" destId="{4D61FB1E-7C0C-4DDD-9E74-FEF0B1CEF34B}" srcOrd="0" destOrd="0" presId="urn:microsoft.com/office/officeart/2005/8/layout/hProcess9"/>
    <dgm:cxn modelId="{54EF4D50-E5BC-434F-8290-7739170C092D}" srcId="{CE787C83-FC04-4E72-967F-60195659C59E}" destId="{126D2667-EF74-401B-9ED4-C27E62D0D165}" srcOrd="3" destOrd="0" parTransId="{6D551A3F-3775-46E2-A14E-B75B0C3B0E8E}" sibTransId="{71998581-392D-4CA7-871E-5273920331AB}"/>
    <dgm:cxn modelId="{348564A6-0D96-415A-B7A0-EC476402846F}" srcId="{CE787C83-FC04-4E72-967F-60195659C59E}" destId="{229ADC22-84C3-4627-A2D7-83EA838F8716}" srcOrd="5" destOrd="0" parTransId="{DDCD6AC8-E1FF-4F7D-BA54-7D913A405DFB}" sibTransId="{5E5740CF-1E8E-4E7D-BE31-EDBA0D4A1C51}"/>
    <dgm:cxn modelId="{8DD15D57-8371-419F-833A-7B6A65C44F73}" type="presOf" srcId="{36BA9308-E505-4EE5-8085-501849EFD740}" destId="{2E1C6814-7462-4747-8A50-BAB45F9B6064}" srcOrd="0" destOrd="0" presId="urn:microsoft.com/office/officeart/2005/8/layout/hProcess9"/>
    <dgm:cxn modelId="{BE83A119-3BF8-4198-9282-4A216E6AEF7A}" type="presOf" srcId="{CE787C83-FC04-4E72-967F-60195659C59E}" destId="{0DC34552-7650-4F4B-B681-DFD043EC44C5}" srcOrd="0" destOrd="0" presId="urn:microsoft.com/office/officeart/2005/8/layout/hProcess9"/>
    <dgm:cxn modelId="{11519A66-ECBD-4287-9875-625424192CA7}" type="presParOf" srcId="{0DC34552-7650-4F4B-B681-DFD043EC44C5}" destId="{5BC0C5E8-87CC-4C84-9FBB-7D4077232C23}" srcOrd="0" destOrd="0" presId="urn:microsoft.com/office/officeart/2005/8/layout/hProcess9"/>
    <dgm:cxn modelId="{C3D9F7D1-7396-4168-9369-68F4DBBA589B}" type="presParOf" srcId="{0DC34552-7650-4F4B-B681-DFD043EC44C5}" destId="{6774BB6A-5FEE-449E-9D17-B1BD387A19CC}" srcOrd="1" destOrd="0" presId="urn:microsoft.com/office/officeart/2005/8/layout/hProcess9"/>
    <dgm:cxn modelId="{D4819452-C6DB-428D-A823-0FEC4C523DFD}" type="presParOf" srcId="{6774BB6A-5FEE-449E-9D17-B1BD387A19CC}" destId="{B946D2C1-B30F-4401-8E6F-A46542BCDAF1}" srcOrd="0" destOrd="0" presId="urn:microsoft.com/office/officeart/2005/8/layout/hProcess9"/>
    <dgm:cxn modelId="{FB56DCB4-27F5-4135-8C8C-08E0F5BBBE4F}" type="presParOf" srcId="{6774BB6A-5FEE-449E-9D17-B1BD387A19CC}" destId="{A225B5BD-178E-4086-9FAC-C44341644A78}" srcOrd="1" destOrd="0" presId="urn:microsoft.com/office/officeart/2005/8/layout/hProcess9"/>
    <dgm:cxn modelId="{9BB2ED1A-6EA1-40E1-9815-C628674755EA}" type="presParOf" srcId="{6774BB6A-5FEE-449E-9D17-B1BD387A19CC}" destId="{E90C0584-ABFE-404A-BC12-CF2C2582534B}" srcOrd="2" destOrd="0" presId="urn:microsoft.com/office/officeart/2005/8/layout/hProcess9"/>
    <dgm:cxn modelId="{B6BC5EFE-5E1A-4F79-8082-37C13DA7FF64}" type="presParOf" srcId="{6774BB6A-5FEE-449E-9D17-B1BD387A19CC}" destId="{B7F8115D-32B8-489E-A457-06E22941B892}" srcOrd="3" destOrd="0" presId="urn:microsoft.com/office/officeart/2005/8/layout/hProcess9"/>
    <dgm:cxn modelId="{2E5A45FD-5015-4E5F-9052-0E4F667A4A81}" type="presParOf" srcId="{6774BB6A-5FEE-449E-9D17-B1BD387A19CC}" destId="{DB88AA91-244D-4B6B-8929-A6CB83E6FA68}" srcOrd="4" destOrd="0" presId="urn:microsoft.com/office/officeart/2005/8/layout/hProcess9"/>
    <dgm:cxn modelId="{3F829F67-FF72-4F68-AD8C-8D35B989D933}" type="presParOf" srcId="{6774BB6A-5FEE-449E-9D17-B1BD387A19CC}" destId="{EC798DCE-7BF0-4668-9C00-9B630A6B22A5}" srcOrd="5" destOrd="0" presId="urn:microsoft.com/office/officeart/2005/8/layout/hProcess9"/>
    <dgm:cxn modelId="{57D72264-5214-48D1-A297-AB7499E33D9A}" type="presParOf" srcId="{6774BB6A-5FEE-449E-9D17-B1BD387A19CC}" destId="{4D61FB1E-7C0C-4DDD-9E74-FEF0B1CEF34B}" srcOrd="6" destOrd="0" presId="urn:microsoft.com/office/officeart/2005/8/layout/hProcess9"/>
    <dgm:cxn modelId="{B1549612-6C3F-413F-80B3-3264087AD5EF}" type="presParOf" srcId="{6774BB6A-5FEE-449E-9D17-B1BD387A19CC}" destId="{B50AE07E-1B50-4354-8D63-8EE03C5E2B79}" srcOrd="7" destOrd="0" presId="urn:microsoft.com/office/officeart/2005/8/layout/hProcess9"/>
    <dgm:cxn modelId="{4C6B94F3-67EA-4B59-8DD8-A4885D52B613}" type="presParOf" srcId="{6774BB6A-5FEE-449E-9D17-B1BD387A19CC}" destId="{2E1C6814-7462-4747-8A50-BAB45F9B6064}" srcOrd="8" destOrd="0" presId="urn:microsoft.com/office/officeart/2005/8/layout/hProcess9"/>
    <dgm:cxn modelId="{40FEB654-CC8D-4C88-A73D-FA72578E1295}" type="presParOf" srcId="{6774BB6A-5FEE-449E-9D17-B1BD387A19CC}" destId="{97B3A24E-A04C-4E10-BDE7-227C6FA61F3E}" srcOrd="9" destOrd="0" presId="urn:microsoft.com/office/officeart/2005/8/layout/hProcess9"/>
    <dgm:cxn modelId="{7C8BEA83-2648-430A-9019-E183326F3AF6}" type="presParOf" srcId="{6774BB6A-5FEE-449E-9D17-B1BD387A19CC}" destId="{2D34481B-1C31-4E1F-AA4A-26DBA4A28749}" srcOrd="10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C5E8-87CC-4C84-9FBB-7D4077232C23}">
      <dsp:nvSpPr>
        <dsp:cNvPr id="0" name=""/>
        <dsp:cNvSpPr/>
      </dsp:nvSpPr>
      <dsp:spPr>
        <a:xfrm>
          <a:off x="179467" y="108517"/>
          <a:ext cx="8929010" cy="96737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6D2C1-B30F-4401-8E6F-A46542BCDAF1}">
      <dsp:nvSpPr>
        <dsp:cNvPr id="0" name=""/>
        <dsp:cNvSpPr/>
      </dsp:nvSpPr>
      <dsp:spPr>
        <a:xfrm>
          <a:off x="160484" y="1310531"/>
          <a:ext cx="1327071" cy="14318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100" b="1" kern="1200" dirty="0" smtClean="0"/>
            <a:t>Declara RM </a:t>
          </a:r>
          <a:r>
            <a:rPr lang="es-MX" sz="1100" b="1" kern="1200" dirty="0" smtClean="0"/>
            <a:t>Zona Saturada por MP2,5 diario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100" b="0" kern="1200" dirty="0" smtClean="0"/>
            <a:t>D.S. N°67, 22 </a:t>
          </a:r>
          <a:r>
            <a:rPr lang="es-CL" sz="1100" b="0" kern="1200" dirty="0" err="1" smtClean="0"/>
            <a:t>ago</a:t>
          </a:r>
          <a:r>
            <a:rPr lang="es-CL" sz="1100" b="0" kern="1200" dirty="0" smtClean="0"/>
            <a:t> 2014, MMA.</a:t>
          </a:r>
          <a:endParaRPr lang="es-MX" sz="1100" b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 (D.O. 15 nov 2014)</a:t>
          </a:r>
          <a:endParaRPr lang="es-CL" sz="1100" kern="1200" dirty="0"/>
        </a:p>
      </dsp:txBody>
      <dsp:txXfrm>
        <a:off x="225266" y="1375313"/>
        <a:ext cx="1197507" cy="1302300"/>
      </dsp:txXfrm>
    </dsp:sp>
    <dsp:sp modelId="{E90C0584-ABFE-404A-BC12-CF2C2582534B}">
      <dsp:nvSpPr>
        <dsp:cNvPr id="0" name=""/>
        <dsp:cNvSpPr/>
      </dsp:nvSpPr>
      <dsp:spPr>
        <a:xfrm>
          <a:off x="1598265" y="1298924"/>
          <a:ext cx="1329450" cy="1440160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smtClean="0"/>
            <a:t>Resolución Inicio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Res. N°1.171, 17 nov 2014, MMA</a:t>
          </a:r>
          <a:endParaRPr lang="es-MX" sz="1100" kern="120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smtClean="0"/>
            <a:t> (D.O. 25 nov 2014) </a:t>
          </a:r>
          <a:endParaRPr lang="es-CL" sz="1100" kern="1200" dirty="0"/>
        </a:p>
      </dsp:txBody>
      <dsp:txXfrm>
        <a:off x="1663163" y="1363822"/>
        <a:ext cx="1199654" cy="1310364"/>
      </dsp:txXfrm>
    </dsp:sp>
    <dsp:sp modelId="{DB88AA91-244D-4B6B-8929-A6CB83E6FA68}">
      <dsp:nvSpPr>
        <dsp:cNvPr id="0" name=""/>
        <dsp:cNvSpPr/>
      </dsp:nvSpPr>
      <dsp:spPr>
        <a:xfrm>
          <a:off x="3024194" y="1298924"/>
          <a:ext cx="1271673" cy="1440160"/>
        </a:xfrm>
        <a:prstGeom prst="roundRect">
          <a:avLst/>
        </a:prstGeom>
        <a:solidFill>
          <a:schemeClr val="accent4">
            <a:hueOff val="-1785909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Participación Ciudadana Temprana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nov 2014 – Ene 2015 </a:t>
          </a:r>
          <a:endParaRPr lang="es-CL" sz="1100" kern="1200" dirty="0"/>
        </a:p>
      </dsp:txBody>
      <dsp:txXfrm>
        <a:off x="3086272" y="1361002"/>
        <a:ext cx="1147517" cy="1316004"/>
      </dsp:txXfrm>
    </dsp:sp>
    <dsp:sp modelId="{4D61FB1E-7C0C-4DDD-9E74-FEF0B1CEF34B}">
      <dsp:nvSpPr>
        <dsp:cNvPr id="0" name=""/>
        <dsp:cNvSpPr/>
      </dsp:nvSpPr>
      <dsp:spPr>
        <a:xfrm>
          <a:off x="4371775" y="1298924"/>
          <a:ext cx="1580277" cy="1440160"/>
        </a:xfrm>
        <a:prstGeom prst="roundRect">
          <a:avLst/>
        </a:prstGeom>
        <a:solidFill>
          <a:schemeClr val="accent4">
            <a:hueOff val="-2678863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Trabajo mesas sectoriales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5 reuniones Comité Operativo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2 reuniones Comité Ampliado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ene – dic  2015</a:t>
          </a:r>
          <a:endParaRPr lang="es-CL" sz="1100" kern="1200" dirty="0"/>
        </a:p>
      </dsp:txBody>
      <dsp:txXfrm>
        <a:off x="4442078" y="1369227"/>
        <a:ext cx="1439671" cy="1299554"/>
      </dsp:txXfrm>
    </dsp:sp>
    <dsp:sp modelId="{2E1C6814-7462-4747-8A50-BAB45F9B6064}">
      <dsp:nvSpPr>
        <dsp:cNvPr id="0" name=""/>
        <dsp:cNvSpPr/>
      </dsp:nvSpPr>
      <dsp:spPr>
        <a:xfrm>
          <a:off x="6077041" y="1298924"/>
          <a:ext cx="1319377" cy="1440160"/>
        </a:xfrm>
        <a:prstGeom prst="roundRect">
          <a:avLst/>
        </a:prstGeom>
        <a:solidFill>
          <a:schemeClr val="accent4">
            <a:hueOff val="-3571817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Anteproyecto PPDA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Res. Ex. 1.260, 25 nov 2015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(D.O. 5 ene 2016)</a:t>
          </a:r>
          <a:endParaRPr lang="es-CL" sz="1100" kern="1200" dirty="0"/>
        </a:p>
      </dsp:txBody>
      <dsp:txXfrm>
        <a:off x="6141448" y="1363331"/>
        <a:ext cx="1190563" cy="1311346"/>
      </dsp:txXfrm>
    </dsp:sp>
    <dsp:sp modelId="{2D34481B-1C31-4E1F-AA4A-26DBA4A28749}">
      <dsp:nvSpPr>
        <dsp:cNvPr id="0" name=""/>
        <dsp:cNvSpPr/>
      </dsp:nvSpPr>
      <dsp:spPr>
        <a:xfrm>
          <a:off x="7392216" y="900100"/>
          <a:ext cx="1296393" cy="1826295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Consulta Pública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kern="1200" dirty="0" smtClean="0"/>
            <a:t>5 ene – 30 mar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kern="1200" dirty="0" smtClean="0"/>
            <a:t>2016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0" kern="1200" dirty="0" smtClean="0"/>
            <a:t>906 observaciones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b="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/>
            <a:t>Elaboración Proyecto Definitivo</a:t>
          </a:r>
        </a:p>
      </dsp:txBody>
      <dsp:txXfrm>
        <a:off x="7455501" y="963385"/>
        <a:ext cx="1169823" cy="169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8A05-A737-4B28-AF3A-45EE955D769A}" type="datetimeFigureOut">
              <a:rPr lang="es-MX" smtClean="0"/>
              <a:t>12/10/16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DC0C-1F0E-454A-89CF-06DAFED9B83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668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8F14C0-A416-4A41-8476-23794528C689}" type="datetimeFigureOut">
              <a:rPr lang="es-ES_tradnl" smtClean="0"/>
              <a:t>12/10/16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15B3E4-BEE9-9346-9F20-916474F6E16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B3E4-BEE9-9346-9F20-916474F6E16C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740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B3E4-BEE9-9346-9F20-916474F6E16C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387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B3E4-BEE9-9346-9F20-916474F6E16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891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B364D-9373-4C8A-87C5-775757AA841B}" type="slidenum">
              <a:rPr lang="es-CL" smtClean="0"/>
              <a:pPr>
                <a:defRPr/>
              </a:pPr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30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B364D-9373-4C8A-87C5-775757AA841B}" type="slidenum">
              <a:rPr lang="es-CL" smtClean="0"/>
              <a:pPr>
                <a:defRPr/>
              </a:pPr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984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4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75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99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" y="3"/>
            <a:ext cx="9143655" cy="685713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7" name="bk object 17"/>
          <p:cNvSpPr/>
          <p:nvPr/>
        </p:nvSpPr>
        <p:spPr>
          <a:xfrm>
            <a:off x="2137509" y="2613429"/>
            <a:ext cx="4873214" cy="1630438"/>
          </a:xfrm>
          <a:custGeom>
            <a:avLst/>
            <a:gdLst/>
            <a:ahLst/>
            <a:cxnLst/>
            <a:rect l="l" t="t" r="r" b="b"/>
            <a:pathLst>
              <a:path w="5753100" h="1711960">
                <a:moveTo>
                  <a:pt x="5557240" y="1711794"/>
                </a:moveTo>
                <a:lnTo>
                  <a:pt x="195859" y="1711794"/>
                </a:lnTo>
                <a:lnTo>
                  <a:pt x="179796" y="1711145"/>
                </a:lnTo>
                <a:lnTo>
                  <a:pt x="133954" y="1701809"/>
                </a:lnTo>
                <a:lnTo>
                  <a:pt x="92690" y="1682449"/>
                </a:lnTo>
                <a:lnTo>
                  <a:pt x="57367" y="1654427"/>
                </a:lnTo>
                <a:lnTo>
                  <a:pt x="29345" y="1619103"/>
                </a:lnTo>
                <a:lnTo>
                  <a:pt x="9985" y="1577840"/>
                </a:lnTo>
                <a:lnTo>
                  <a:pt x="649" y="1531998"/>
                </a:lnTo>
                <a:lnTo>
                  <a:pt x="0" y="1515935"/>
                </a:lnTo>
                <a:lnTo>
                  <a:pt x="0" y="195859"/>
                </a:lnTo>
                <a:lnTo>
                  <a:pt x="5692" y="148793"/>
                </a:lnTo>
                <a:lnTo>
                  <a:pt x="21862" y="105852"/>
                </a:lnTo>
                <a:lnTo>
                  <a:pt x="47148" y="68397"/>
                </a:lnTo>
                <a:lnTo>
                  <a:pt x="80189" y="37790"/>
                </a:lnTo>
                <a:lnTo>
                  <a:pt x="119623" y="15392"/>
                </a:lnTo>
                <a:lnTo>
                  <a:pt x="164091" y="2563"/>
                </a:lnTo>
                <a:lnTo>
                  <a:pt x="195859" y="0"/>
                </a:lnTo>
                <a:lnTo>
                  <a:pt x="5557240" y="0"/>
                </a:lnTo>
                <a:lnTo>
                  <a:pt x="5604306" y="5692"/>
                </a:lnTo>
                <a:lnTo>
                  <a:pt x="5647247" y="21862"/>
                </a:lnTo>
                <a:lnTo>
                  <a:pt x="5684702" y="47148"/>
                </a:lnTo>
                <a:lnTo>
                  <a:pt x="5715309" y="80189"/>
                </a:lnTo>
                <a:lnTo>
                  <a:pt x="5737707" y="119623"/>
                </a:lnTo>
                <a:lnTo>
                  <a:pt x="5750536" y="164091"/>
                </a:lnTo>
                <a:lnTo>
                  <a:pt x="5753100" y="195859"/>
                </a:lnTo>
                <a:lnTo>
                  <a:pt x="5753100" y="1515935"/>
                </a:lnTo>
                <a:lnTo>
                  <a:pt x="5747407" y="1563001"/>
                </a:lnTo>
                <a:lnTo>
                  <a:pt x="5731237" y="1605942"/>
                </a:lnTo>
                <a:lnTo>
                  <a:pt x="5705951" y="1643396"/>
                </a:lnTo>
                <a:lnTo>
                  <a:pt x="5672910" y="1674004"/>
                </a:lnTo>
                <a:lnTo>
                  <a:pt x="5633476" y="1696402"/>
                </a:lnTo>
                <a:lnTo>
                  <a:pt x="5589008" y="1709231"/>
                </a:lnTo>
                <a:lnTo>
                  <a:pt x="5557240" y="1711794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8" name="bk object 18"/>
          <p:cNvSpPr/>
          <p:nvPr/>
        </p:nvSpPr>
        <p:spPr>
          <a:xfrm>
            <a:off x="650912" y="0"/>
            <a:ext cx="651376" cy="106438"/>
          </a:xfrm>
          <a:custGeom>
            <a:avLst/>
            <a:gdLst/>
            <a:ahLst/>
            <a:cxnLst/>
            <a:rect l="l" t="t" r="r" b="b"/>
            <a:pathLst>
              <a:path w="768985" h="111760">
                <a:moveTo>
                  <a:pt x="768438" y="111404"/>
                </a:moveTo>
                <a:lnTo>
                  <a:pt x="0" y="111404"/>
                </a:lnTo>
                <a:lnTo>
                  <a:pt x="0" y="0"/>
                </a:lnTo>
                <a:lnTo>
                  <a:pt x="768438" y="0"/>
                </a:lnTo>
                <a:lnTo>
                  <a:pt x="768438" y="111404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19" name="bk object 19"/>
          <p:cNvSpPr/>
          <p:nvPr/>
        </p:nvSpPr>
        <p:spPr>
          <a:xfrm>
            <a:off x="1301825" y="0"/>
            <a:ext cx="938067" cy="106438"/>
          </a:xfrm>
          <a:custGeom>
            <a:avLst/>
            <a:gdLst/>
            <a:ahLst/>
            <a:cxnLst/>
            <a:rect l="l" t="t" r="r" b="b"/>
            <a:pathLst>
              <a:path w="1107439" h="111760">
                <a:moveTo>
                  <a:pt x="1107300" y="111404"/>
                </a:moveTo>
                <a:lnTo>
                  <a:pt x="0" y="111404"/>
                </a:lnTo>
                <a:lnTo>
                  <a:pt x="0" y="0"/>
                </a:lnTo>
                <a:lnTo>
                  <a:pt x="1107300" y="0"/>
                </a:lnTo>
                <a:lnTo>
                  <a:pt x="1107300" y="111404"/>
                </a:lnTo>
                <a:close/>
              </a:path>
            </a:pathLst>
          </a:custGeom>
          <a:solidFill>
            <a:srgbClr val="EF4044"/>
          </a:solidFill>
        </p:spPr>
        <p:txBody>
          <a:bodyPr wrap="square" lIns="0" tIns="0" rIns="0" bIns="0" rtlCol="0"/>
          <a:lstStyle/>
          <a:p>
            <a:endParaRPr sz="1525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5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plemento-Logo-Gobierno-160x14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2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283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65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16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62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801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89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50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634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C2B8-A8F5-4E1D-8F48-14842BF684AE}" type="datetimeFigureOut">
              <a:rPr lang="es-CL" smtClean="0"/>
              <a:t>12-10-16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D58E-05D7-45F0-AB7B-23978E8B110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45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tiff"/><Relationship Id="rId3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2 CuadroTexto"/>
          <p:cNvSpPr txBox="1"/>
          <p:nvPr/>
        </p:nvSpPr>
        <p:spPr>
          <a:xfrm>
            <a:off x="179512" y="3773862"/>
            <a:ext cx="8650088" cy="123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L" sz="3200" b="1" dirty="0" smtClean="0">
                <a:solidFill>
                  <a:schemeClr val="bg1"/>
                </a:solidFill>
              </a:rPr>
              <a:t>Nuevo Plan de Prevenci</a:t>
            </a:r>
            <a:r>
              <a:rPr lang="es-ES" sz="3200" b="1" dirty="0" err="1" smtClean="0">
                <a:solidFill>
                  <a:schemeClr val="bg1"/>
                </a:solidFill>
              </a:rPr>
              <a:t>ón</a:t>
            </a:r>
            <a:r>
              <a:rPr lang="es-ES" sz="3200" b="1" dirty="0" smtClean="0">
                <a:solidFill>
                  <a:schemeClr val="bg1"/>
                </a:solidFill>
              </a:rPr>
              <a:t> y Descontaminación Atmosférica por MP2,5</a:t>
            </a:r>
            <a:endParaRPr lang="es-ES" sz="32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CL" sz="2800" dirty="0" smtClean="0">
                <a:solidFill>
                  <a:schemeClr val="bg1"/>
                </a:solidFill>
              </a:rPr>
              <a:t>Región </a:t>
            </a:r>
            <a:r>
              <a:rPr lang="es-CL" sz="2800" dirty="0">
                <a:solidFill>
                  <a:schemeClr val="bg1"/>
                </a:solidFill>
              </a:rPr>
              <a:t>Metropolitana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23728" y="5848018"/>
            <a:ext cx="485369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L" sz="2200" dirty="0" smtClean="0">
                <a:solidFill>
                  <a:srgbClr val="FFFFFF"/>
                </a:solidFill>
              </a:rPr>
              <a:t>Octubre 2016</a:t>
            </a:r>
            <a:endParaRPr lang="es-CL" sz="2200" dirty="0">
              <a:solidFill>
                <a:srgbClr val="FFFFFF"/>
              </a:solidFill>
            </a:endParaRPr>
          </a:p>
        </p:txBody>
      </p:sp>
      <p:pic>
        <p:nvPicPr>
          <p:cNvPr id="4" name="Imagen 3" descr="logostgorespi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7557025" cy="37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412776"/>
            <a:ext cx="8110610" cy="153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412469" y="289194"/>
            <a:ext cx="77505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0">
                <a:solidFill>
                  <a:srgbClr val="006CB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910"/>
            <a:r>
              <a:rPr lang="es-ES_tradnl" sz="3200" spc="-8" dirty="0" smtClean="0"/>
              <a:t>Restricción Vehicular: </a:t>
            </a:r>
            <a:r>
              <a:rPr lang="es-ES_tradnl" sz="3050" b="0" spc="-8" dirty="0" smtClean="0"/>
              <a:t>descripción de la medida</a:t>
            </a:r>
            <a:endParaRPr lang="es-ES_tradnl" sz="3050" b="0" spc="-8" dirty="0"/>
          </a:p>
        </p:txBody>
      </p:sp>
      <p:sp>
        <p:nvSpPr>
          <p:cNvPr id="3" name="2 Rectángulo"/>
          <p:cNvSpPr/>
          <p:nvPr/>
        </p:nvSpPr>
        <p:spPr>
          <a:xfrm>
            <a:off x="467544" y="1412776"/>
            <a:ext cx="8110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</a:t>
            </a:r>
            <a:r>
              <a:rPr lang="es-ES" dirty="0" smtClean="0">
                <a:solidFill>
                  <a:schemeClr val="bg1"/>
                </a:solidFill>
              </a:rPr>
              <a:t>estricción </a:t>
            </a:r>
            <a:r>
              <a:rPr lang="es-ES" dirty="0">
                <a:solidFill>
                  <a:schemeClr val="bg1"/>
                </a:solidFill>
              </a:rPr>
              <a:t>vehicular permanente de 2 dígitos para vehículos </a:t>
            </a:r>
            <a:r>
              <a:rPr lang="es-ES" dirty="0" smtClean="0">
                <a:solidFill>
                  <a:schemeClr val="bg1"/>
                </a:solidFill>
              </a:rPr>
              <a:t>livianos </a:t>
            </a:r>
            <a:r>
              <a:rPr lang="es-ES" dirty="0">
                <a:solidFill>
                  <a:schemeClr val="bg1"/>
                </a:solidFill>
              </a:rPr>
              <a:t>y medianos</a:t>
            </a:r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Periodo 1 </a:t>
            </a:r>
            <a:r>
              <a:rPr lang="es-ES" dirty="0">
                <a:solidFill>
                  <a:schemeClr val="bg1"/>
                </a:solidFill>
              </a:rPr>
              <a:t>de mayo hasta el 31 de </a:t>
            </a:r>
            <a:r>
              <a:rPr lang="es-ES" dirty="0" smtClean="0">
                <a:solidFill>
                  <a:schemeClr val="bg1"/>
                </a:solidFill>
              </a:rPr>
              <a:t>agosto, </a:t>
            </a:r>
            <a:r>
              <a:rPr lang="es-ES" dirty="0">
                <a:solidFill>
                  <a:schemeClr val="bg1"/>
                </a:solidFill>
              </a:rPr>
              <a:t>de lunes a </a:t>
            </a:r>
            <a:r>
              <a:rPr lang="es-ES" dirty="0" smtClean="0">
                <a:solidFill>
                  <a:schemeClr val="bg1"/>
                </a:solidFill>
              </a:rPr>
              <a:t>viernes, </a:t>
            </a:r>
            <a:r>
              <a:rPr lang="es-ES" dirty="0">
                <a:solidFill>
                  <a:schemeClr val="bg1"/>
                </a:solidFill>
              </a:rPr>
              <a:t>excepto festivos. </a:t>
            </a:r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La </a:t>
            </a:r>
            <a:r>
              <a:rPr lang="es-ES" dirty="0">
                <a:solidFill>
                  <a:schemeClr val="bg1"/>
                </a:solidFill>
              </a:rPr>
              <a:t>medida </a:t>
            </a:r>
            <a:r>
              <a:rPr lang="es-ES" dirty="0" smtClean="0">
                <a:solidFill>
                  <a:schemeClr val="bg1"/>
                </a:solidFill>
              </a:rPr>
              <a:t>en </a:t>
            </a:r>
            <a:r>
              <a:rPr lang="es-ES" dirty="0">
                <a:solidFill>
                  <a:schemeClr val="bg1"/>
                </a:solidFill>
              </a:rPr>
              <a:t>Emergencia </a:t>
            </a:r>
            <a:r>
              <a:rPr lang="es-ES" dirty="0" smtClean="0">
                <a:solidFill>
                  <a:schemeClr val="bg1"/>
                </a:solidFill>
              </a:rPr>
              <a:t>corresponde a </a:t>
            </a:r>
            <a:r>
              <a:rPr lang="es-ES" dirty="0">
                <a:solidFill>
                  <a:schemeClr val="bg1"/>
                </a:solidFill>
              </a:rPr>
              <a:t>4 dígitos por día, de lunes a domingo. </a:t>
            </a:r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Cada </a:t>
            </a:r>
            <a:r>
              <a:rPr lang="es-ES" dirty="0">
                <a:solidFill>
                  <a:schemeClr val="bg1"/>
                </a:solidFill>
              </a:rPr>
              <a:t>vehículo afectado paralizará </a:t>
            </a:r>
            <a:r>
              <a:rPr lang="es-ES" dirty="0" smtClean="0">
                <a:solidFill>
                  <a:schemeClr val="bg1"/>
                </a:solidFill>
              </a:rPr>
              <a:t>16 </a:t>
            </a:r>
            <a:r>
              <a:rPr lang="es-ES" dirty="0">
                <a:solidFill>
                  <a:schemeClr val="bg1"/>
                </a:solidFill>
              </a:rPr>
              <a:t>veces en un año. </a:t>
            </a:r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La propuesta excluye </a:t>
            </a:r>
            <a:r>
              <a:rPr lang="es-ES" dirty="0">
                <a:solidFill>
                  <a:schemeClr val="bg1"/>
                </a:solidFill>
              </a:rPr>
              <a:t>a los vehículos </a:t>
            </a:r>
            <a:r>
              <a:rPr lang="es-ES" dirty="0" smtClean="0">
                <a:solidFill>
                  <a:schemeClr val="bg1"/>
                </a:solidFill>
              </a:rPr>
              <a:t>inscritos después 1 </a:t>
            </a:r>
            <a:r>
              <a:rPr lang="es-ES" dirty="0">
                <a:solidFill>
                  <a:schemeClr val="bg1"/>
                </a:solidFill>
              </a:rPr>
              <a:t>de septiembre de 2011. 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02360"/>
              </p:ext>
            </p:extLst>
          </p:nvPr>
        </p:nvGraphicFramePr>
        <p:xfrm>
          <a:off x="467544" y="3717032"/>
          <a:ext cx="8144476" cy="180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7805"/>
                <a:gridCol w="2946671"/>
              </a:tblGrid>
              <a:tr h="41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DETALLE DE PARQUE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Número de vehículos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Parque Total Santiago al 2016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1.780.000 (100%)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Parque livianos medianos anterior al 1 de septiembre de </a:t>
                      </a:r>
                      <a:r>
                        <a:rPr lang="es-CL" sz="1600" dirty="0" smtClean="0">
                          <a:effectLst/>
                        </a:rPr>
                        <a:t>2011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1.096.000 (62%)</a:t>
                      </a:r>
                      <a:endParaRPr lang="es-C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Vehículos que paralizan por RV permanente por día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219.000 (12%)</a:t>
                      </a:r>
                      <a:endParaRPr lang="es-C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67544" y="3140968"/>
            <a:ext cx="123848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Fuente: MMA.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7544" y="5733256"/>
            <a:ext cx="372659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Fuente: Elaboración propia a partir de datos INE.</a:t>
            </a:r>
            <a:endParaRPr lang="es-CL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9749" y="328699"/>
            <a:ext cx="7956667" cy="8219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09" tIns="41454" rIns="82909" bIns="41454" anchor="ctr"/>
          <a:lstStyle/>
          <a:p>
            <a:pPr>
              <a:defRPr/>
            </a:pPr>
            <a:r>
              <a:rPr lang="es-MX" altLang="es-MX" sz="2900" b="1" dirty="0" smtClean="0">
                <a:solidFill>
                  <a:srgbClr val="0A56A9"/>
                </a:solidFill>
              </a:rPr>
              <a:t>TECNOLOGIA Y COMPARACIÓN </a:t>
            </a:r>
            <a:r>
              <a:rPr lang="es-MX" altLang="es-MX" sz="2900" b="1" dirty="0">
                <a:solidFill>
                  <a:srgbClr val="0A56A9"/>
                </a:solidFill>
              </a:rPr>
              <a:t>FACTORES EMISIÓN – </a:t>
            </a:r>
            <a:r>
              <a:rPr lang="es-MX" altLang="es-MX" sz="2900" b="1" dirty="0" smtClean="0">
                <a:solidFill>
                  <a:srgbClr val="0A56A9"/>
                </a:solidFill>
              </a:rPr>
              <a:t>MOTOS </a:t>
            </a:r>
            <a:endParaRPr lang="es-MX" altLang="es-MX" sz="2900" b="1" dirty="0">
              <a:solidFill>
                <a:srgbClr val="0A56A9"/>
              </a:solidFill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1846269263"/>
              </p:ext>
            </p:extLst>
          </p:nvPr>
        </p:nvGraphicFramePr>
        <p:xfrm>
          <a:off x="4139952" y="3356992"/>
          <a:ext cx="4724866" cy="313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4005064"/>
            <a:ext cx="352839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/>
              <a:t>En la Región Metropolitana existe un parque de casi 140 mil motocicletas.</a:t>
            </a:r>
          </a:p>
          <a:p>
            <a:endParaRPr lang="es-ES_tradnl" dirty="0"/>
          </a:p>
          <a:p>
            <a:r>
              <a:rPr lang="es-ES_tradnl" dirty="0" smtClean="0"/>
              <a:t>Cerca del 7% de ellas estará afecta a restricción, es decir cerca de 9.800 motocicletas (1.960 cada día de restricción)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67544" y="178559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Distribución por tecnología del parque de entrada de motocicletas al país en el periodo 2010 - 2012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05463923"/>
              </p:ext>
            </p:extLst>
          </p:nvPr>
        </p:nvGraphicFramePr>
        <p:xfrm>
          <a:off x="4283968" y="980728"/>
          <a:ext cx="4140200" cy="220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85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46466" y="466473"/>
            <a:ext cx="8329990" cy="7472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09" tIns="41454" rIns="82909" bIns="41454" anchor="ctr"/>
          <a:lstStyle/>
          <a:p>
            <a:pPr>
              <a:defRPr/>
            </a:pPr>
            <a:r>
              <a:rPr lang="es-MX" altLang="es-MX" sz="2900" b="1" dirty="0">
                <a:solidFill>
                  <a:srgbClr val="0A56A9"/>
                </a:solidFill>
              </a:rPr>
              <a:t>EFECTO DE LA MEDIDA EN LAS EMISIONES Y VELOCIDADES (DIARIA)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403109" y="4190705"/>
            <a:ext cx="2212549" cy="283772"/>
          </a:xfrm>
          <a:prstGeom prst="rect">
            <a:avLst/>
          </a:prstGeom>
          <a:noFill/>
        </p:spPr>
        <p:txBody>
          <a:bodyPr wrap="none" lIns="82909" tIns="41454" rIns="82909" bIns="41454" rtlCol="0">
            <a:spAutoFit/>
          </a:bodyPr>
          <a:lstStyle/>
          <a:p>
            <a:r>
              <a:rPr lang="es-CL" sz="1300" dirty="0"/>
              <a:t>Fuente:  Minuta PDA, SECTRA.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32858" y="4848717"/>
            <a:ext cx="7395444" cy="1745711"/>
          </a:xfrm>
          <a:prstGeom prst="rect">
            <a:avLst/>
          </a:prstGeom>
          <a:noFill/>
        </p:spPr>
        <p:txBody>
          <a:bodyPr wrap="square" lIns="82909" tIns="41454" rIns="82909" bIns="41454" rtlCol="0">
            <a:spAutoFit/>
          </a:bodyPr>
          <a:lstStyle/>
          <a:p>
            <a:pPr algn="just"/>
            <a:r>
              <a:rPr lang="es-CL" dirty="0"/>
              <a:t>El restricción vehicular tiene </a:t>
            </a:r>
            <a:r>
              <a:rPr lang="es-CL" dirty="0" smtClean="0"/>
              <a:t>impacto </a:t>
            </a:r>
            <a:r>
              <a:rPr lang="es-CL" dirty="0"/>
              <a:t>tanto en la velocidad media como en el nivel de actividad, estos </a:t>
            </a:r>
            <a:r>
              <a:rPr lang="es-CL" dirty="0" smtClean="0"/>
              <a:t>efectos combinados </a:t>
            </a:r>
            <a:r>
              <a:rPr lang="es-CL" dirty="0"/>
              <a:t>disminuyen las emisiones diarias de los vehículos livianos en un 11% y 16% en NOx y </a:t>
            </a:r>
            <a:r>
              <a:rPr lang="es-CL" dirty="0" smtClean="0"/>
              <a:t>MP2,5 </a:t>
            </a:r>
            <a:r>
              <a:rPr lang="es-CL" dirty="0"/>
              <a:t>respectivamente</a:t>
            </a:r>
            <a:r>
              <a:rPr lang="es-CL" dirty="0" smtClean="0"/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b="1" dirty="0" smtClean="0"/>
              <a:t>Al mejorar velocidad todos los veh</a:t>
            </a:r>
            <a:r>
              <a:rPr lang="es-ES" b="1" dirty="0" err="1" smtClean="0"/>
              <a:t>ículos</a:t>
            </a:r>
            <a:r>
              <a:rPr lang="es-ES" b="1" dirty="0" smtClean="0"/>
              <a:t> que circulan emiten menos. </a:t>
            </a:r>
          </a:p>
          <a:p>
            <a:pPr algn="just"/>
            <a:r>
              <a:rPr lang="es-ES" b="1" dirty="0" smtClean="0"/>
              <a:t>Beneficios por menor congestión también se valorizan.</a:t>
            </a:r>
            <a:endParaRPr lang="es-C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00" y="2086826"/>
            <a:ext cx="7507387" cy="248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3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15788" y="1052736"/>
            <a:ext cx="4040188" cy="3951288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Artículo</a:t>
            </a:r>
            <a:r>
              <a:rPr lang="en-US" sz="1600" dirty="0" smtClean="0"/>
              <a:t> 13: A </a:t>
            </a:r>
            <a:r>
              <a:rPr lang="en-US" sz="1600" dirty="0" err="1" smtClean="0"/>
              <a:t>partir</a:t>
            </a:r>
            <a:r>
              <a:rPr lang="en-US" sz="1600" dirty="0" smtClean="0"/>
              <a:t> de la </a:t>
            </a:r>
            <a:r>
              <a:rPr lang="en-US" sz="1600" dirty="0" err="1" smtClean="0"/>
              <a:t>publicación</a:t>
            </a:r>
            <a:r>
              <a:rPr lang="en-US" sz="1600" dirty="0" smtClean="0"/>
              <a:t> del </a:t>
            </a:r>
            <a:r>
              <a:rPr lang="en-US" sz="1600" dirty="0" err="1" smtClean="0"/>
              <a:t>presente</a:t>
            </a:r>
            <a:r>
              <a:rPr lang="en-US" sz="1600" dirty="0" smtClean="0"/>
              <a:t> </a:t>
            </a:r>
            <a:r>
              <a:rPr lang="en-US" sz="1600" dirty="0" err="1" smtClean="0"/>
              <a:t>Decreto</a:t>
            </a:r>
            <a:r>
              <a:rPr lang="en-US" sz="1600" dirty="0" smtClean="0"/>
              <a:t> en el </a:t>
            </a:r>
            <a:r>
              <a:rPr lang="en-US" sz="1600" dirty="0" err="1" smtClean="0"/>
              <a:t>Diario</a:t>
            </a:r>
            <a:r>
              <a:rPr lang="en-US" sz="1600" dirty="0" smtClean="0"/>
              <a:t> </a:t>
            </a:r>
            <a:r>
              <a:rPr lang="en-US" sz="1600" dirty="0" err="1" smtClean="0"/>
              <a:t>Oficial</a:t>
            </a:r>
            <a:r>
              <a:rPr lang="en-US" sz="1600" dirty="0" smtClean="0"/>
              <a:t> se </a:t>
            </a:r>
            <a:r>
              <a:rPr lang="en-US" sz="1600" dirty="0" err="1" smtClean="0"/>
              <a:t>prohíbe</a:t>
            </a:r>
            <a:r>
              <a:rPr lang="en-US" sz="1600" dirty="0" smtClean="0"/>
              <a:t> la </a:t>
            </a:r>
            <a:r>
              <a:rPr lang="en-US" sz="1600" dirty="0" err="1" smtClean="0"/>
              <a:t>operación</a:t>
            </a:r>
            <a:r>
              <a:rPr lang="en-US" sz="1600" dirty="0" smtClean="0"/>
              <a:t> del motor de un </a:t>
            </a:r>
            <a:r>
              <a:rPr lang="en-US" sz="1600" dirty="0" err="1" smtClean="0"/>
              <a:t>vehículo</a:t>
            </a:r>
            <a:r>
              <a:rPr lang="en-US" sz="1600" dirty="0" smtClean="0"/>
              <a:t> </a:t>
            </a:r>
            <a:r>
              <a:rPr lang="en-US" sz="1600" dirty="0" err="1" smtClean="0"/>
              <a:t>comercial</a:t>
            </a:r>
            <a:r>
              <a:rPr lang="en-US" sz="1600" dirty="0" smtClean="0"/>
              <a:t>, </a:t>
            </a:r>
            <a:r>
              <a:rPr lang="en-US" sz="1600" dirty="0" err="1" smtClean="0"/>
              <a:t>transporte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carga</a:t>
            </a:r>
            <a:r>
              <a:rPr lang="en-US" sz="1600" dirty="0" smtClean="0"/>
              <a:t> y </a:t>
            </a:r>
            <a:r>
              <a:rPr lang="en-US" sz="1600" dirty="0" err="1" smtClean="0"/>
              <a:t>transporte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pasajeros</a:t>
            </a:r>
            <a:r>
              <a:rPr lang="en-US" sz="1600" dirty="0" smtClean="0"/>
              <a:t> </a:t>
            </a:r>
            <a:r>
              <a:rPr lang="en-US" sz="1600" dirty="0" err="1" smtClean="0"/>
              <a:t>cuando</a:t>
            </a:r>
            <a:r>
              <a:rPr lang="en-US" sz="1600" dirty="0" smtClean="0"/>
              <a:t> </a:t>
            </a:r>
            <a:r>
              <a:rPr lang="en-US" sz="1600" dirty="0" err="1" smtClean="0"/>
              <a:t>éste</a:t>
            </a:r>
            <a:r>
              <a:rPr lang="en-US" sz="1600" dirty="0" smtClean="0"/>
              <a:t> se </a:t>
            </a:r>
            <a:r>
              <a:rPr lang="en-US" sz="1600" dirty="0" err="1" smtClean="0"/>
              <a:t>encuentre</a:t>
            </a:r>
            <a:r>
              <a:rPr lang="en-US" sz="1600" dirty="0" smtClean="0"/>
              <a:t> </a:t>
            </a:r>
            <a:r>
              <a:rPr lang="en-US" sz="1600" dirty="0" err="1" smtClean="0"/>
              <a:t>detenido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un </a:t>
            </a:r>
            <a:r>
              <a:rPr lang="en-US" sz="1600" dirty="0" err="1" smtClean="0"/>
              <a:t>período</a:t>
            </a:r>
            <a:r>
              <a:rPr lang="en-US" sz="1600" dirty="0" smtClean="0"/>
              <a:t> mayor a 5 </a:t>
            </a:r>
            <a:r>
              <a:rPr lang="en-US" sz="1600" dirty="0" err="1" smtClean="0"/>
              <a:t>minutos</a:t>
            </a:r>
            <a:r>
              <a:rPr lang="en-US" sz="1600" dirty="0" smtClean="0"/>
              <a:t>.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Se </a:t>
            </a:r>
            <a:r>
              <a:rPr lang="en-US" sz="1600" dirty="0" err="1" smtClean="0"/>
              <a:t>exceptúa</a:t>
            </a:r>
            <a:r>
              <a:rPr lang="en-US" sz="1600" dirty="0" smtClean="0"/>
              <a:t> </a:t>
            </a:r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prohibición</a:t>
            </a:r>
            <a:r>
              <a:rPr lang="en-US" sz="1600" dirty="0" smtClean="0"/>
              <a:t> a </a:t>
            </a:r>
            <a:r>
              <a:rPr lang="en-US" sz="1600" dirty="0" err="1" smtClean="0"/>
              <a:t>vehículos</a:t>
            </a:r>
            <a:r>
              <a:rPr lang="en-US" sz="1600" dirty="0" smtClean="0"/>
              <a:t> que se </a:t>
            </a:r>
            <a:r>
              <a:rPr lang="en-US" sz="1600" dirty="0" err="1" smtClean="0"/>
              <a:t>mantienen</a:t>
            </a:r>
            <a:r>
              <a:rPr lang="en-US" sz="1600" dirty="0" smtClean="0"/>
              <a:t> </a:t>
            </a:r>
            <a:r>
              <a:rPr lang="en-US" sz="1600" dirty="0" err="1" smtClean="0"/>
              <a:t>encendidos</a:t>
            </a:r>
            <a:r>
              <a:rPr lang="en-US" sz="1600" dirty="0" smtClean="0"/>
              <a:t> </a:t>
            </a:r>
            <a:r>
              <a:rPr lang="en-US" sz="1600" dirty="0" err="1" smtClean="0"/>
              <a:t>durante</a:t>
            </a:r>
            <a:r>
              <a:rPr lang="en-US" sz="1600" dirty="0" smtClean="0"/>
              <a:t> un </a:t>
            </a:r>
            <a:r>
              <a:rPr lang="en-US" sz="1600" dirty="0" err="1" smtClean="0"/>
              <a:t>período</a:t>
            </a:r>
            <a:r>
              <a:rPr lang="en-US" sz="1600" dirty="0" smtClean="0"/>
              <a:t> de </a:t>
            </a:r>
            <a:r>
              <a:rPr lang="en-US" sz="1600" dirty="0" err="1" smtClean="0"/>
              <a:t>reparación</a:t>
            </a:r>
            <a:r>
              <a:rPr lang="en-US" sz="1600" dirty="0" smtClean="0"/>
              <a:t>, o </a:t>
            </a:r>
            <a:r>
              <a:rPr lang="en-US" sz="1600" dirty="0" err="1" smtClean="0"/>
              <a:t>bien</a:t>
            </a:r>
            <a:r>
              <a:rPr lang="en-US" sz="1600" dirty="0" smtClean="0"/>
              <a:t> en </a:t>
            </a:r>
            <a:r>
              <a:rPr lang="en-US" sz="1600" dirty="0" err="1" smtClean="0"/>
              <a:t>labores</a:t>
            </a:r>
            <a:r>
              <a:rPr lang="en-US" sz="1600" dirty="0" smtClean="0"/>
              <a:t> de </a:t>
            </a:r>
            <a:r>
              <a:rPr lang="en-US" sz="1600" dirty="0" err="1" smtClean="0"/>
              <a:t>reparto</a:t>
            </a:r>
            <a:r>
              <a:rPr lang="en-US" sz="1600" dirty="0" smtClean="0"/>
              <a:t> en las que el </a:t>
            </a:r>
            <a:r>
              <a:rPr lang="en-US" sz="1600" dirty="0" err="1" smtClean="0"/>
              <a:t>encendido</a:t>
            </a:r>
            <a:r>
              <a:rPr lang="en-US" sz="1600" dirty="0" smtClean="0"/>
              <a:t> del motor sea </a:t>
            </a:r>
            <a:r>
              <a:rPr lang="en-US" sz="1600" dirty="0" err="1" smtClean="0"/>
              <a:t>necesario</a:t>
            </a:r>
            <a:r>
              <a:rPr lang="en-US" sz="1600" dirty="0" smtClean="0"/>
              <a:t> para </a:t>
            </a:r>
            <a:r>
              <a:rPr lang="en-US" sz="1600" dirty="0" err="1" smtClean="0"/>
              <a:t>sistemas</a:t>
            </a:r>
            <a:r>
              <a:rPr lang="en-US" sz="1600" dirty="0" smtClean="0"/>
              <a:t> de </a:t>
            </a:r>
            <a:r>
              <a:rPr lang="en-US" sz="1600" dirty="0" err="1" smtClean="0"/>
              <a:t>refrigeración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Esta</a:t>
            </a:r>
            <a:r>
              <a:rPr lang="en-US" sz="1600" dirty="0" smtClean="0"/>
              <a:t>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será </a:t>
            </a:r>
            <a:r>
              <a:rPr lang="en-US" sz="1600" dirty="0" err="1" smtClean="0"/>
              <a:t>fiscalizada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Carabineros</a:t>
            </a:r>
            <a:r>
              <a:rPr lang="en-US" sz="1600" dirty="0" smtClean="0"/>
              <a:t> de Chile de </a:t>
            </a:r>
            <a:r>
              <a:rPr lang="en-US" sz="1600" dirty="0" err="1" smtClean="0"/>
              <a:t>conformidad</a:t>
            </a:r>
            <a:r>
              <a:rPr lang="en-US" sz="1600" dirty="0" smtClean="0"/>
              <a:t> a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atribuciones</a:t>
            </a:r>
            <a:r>
              <a:rPr lang="en-US" sz="1600" dirty="0" smtClean="0"/>
              <a:t>. </a:t>
            </a:r>
            <a:r>
              <a:rPr lang="en-US" sz="1600" dirty="0" err="1" smtClean="0"/>
              <a:t>Asimismo</a:t>
            </a:r>
            <a:r>
              <a:rPr lang="en-US" sz="1600" dirty="0" smtClean="0"/>
              <a:t> </a:t>
            </a:r>
            <a:r>
              <a:rPr lang="en-US" sz="1600" dirty="0" err="1" smtClean="0"/>
              <a:t>podra</a:t>
            </a:r>
            <a:r>
              <a:rPr lang="en-US" sz="1600" dirty="0" smtClean="0"/>
              <a:t>́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fiscalizada</a:t>
            </a:r>
            <a:r>
              <a:rPr lang="en-US" sz="1600" dirty="0" smtClean="0"/>
              <a:t> y </a:t>
            </a:r>
            <a:r>
              <a:rPr lang="en-US" sz="1600" dirty="0" err="1" smtClean="0"/>
              <a:t>sancionada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de </a:t>
            </a:r>
            <a:r>
              <a:rPr lang="en-US" sz="1600" dirty="0" err="1" smtClean="0"/>
              <a:t>incumplimiento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aquellos</a:t>
            </a:r>
            <a:r>
              <a:rPr lang="en-US" sz="1600" dirty="0" smtClean="0"/>
              <a:t> </a:t>
            </a:r>
            <a:r>
              <a:rPr lang="en-US" sz="1600" dirty="0" err="1" smtClean="0"/>
              <a:t>municipios</a:t>
            </a:r>
            <a:r>
              <a:rPr lang="en-US" sz="1600" dirty="0" smtClean="0"/>
              <a:t> que la </a:t>
            </a:r>
            <a:r>
              <a:rPr lang="en-US" sz="1600" dirty="0" err="1" smtClean="0"/>
              <a:t>contemplen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sus</a:t>
            </a:r>
            <a:r>
              <a:rPr lang="en-US" sz="1600" dirty="0" smtClean="0"/>
              <a:t> </a:t>
            </a:r>
            <a:r>
              <a:rPr lang="en-US" sz="1600" dirty="0" err="1" smtClean="0"/>
              <a:t>ordenanzas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248" y="460772"/>
            <a:ext cx="1219200" cy="181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64904"/>
            <a:ext cx="4104456" cy="2723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2802" y="5469031"/>
            <a:ext cx="399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/>
              <a:t>Estudio</a:t>
            </a:r>
            <a:r>
              <a:rPr lang="en-US" sz="1200" dirty="0" smtClean="0"/>
              <a:t> Universidad de Chile </a:t>
            </a:r>
            <a:r>
              <a:rPr lang="en-US" sz="1200" dirty="0" err="1" smtClean="0"/>
              <a:t>indica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personas en </a:t>
            </a:r>
            <a:r>
              <a:rPr lang="en-US" sz="1200" dirty="0" err="1" smtClean="0"/>
              <a:t>calle</a:t>
            </a:r>
            <a:r>
              <a:rPr lang="en-US" sz="1200" dirty="0" smtClean="0"/>
              <a:t> </a:t>
            </a:r>
            <a:r>
              <a:rPr lang="en-US" sz="1200" dirty="0" err="1" smtClean="0"/>
              <a:t>respiran</a:t>
            </a:r>
            <a:r>
              <a:rPr lang="en-US" sz="1200" dirty="0" smtClean="0"/>
              <a:t> m</a:t>
            </a:r>
            <a:r>
              <a:rPr lang="es-ES" sz="1200" dirty="0" err="1" smtClean="0"/>
              <a:t>ás</a:t>
            </a:r>
            <a:r>
              <a:rPr lang="es-ES" sz="1200" dirty="0" smtClean="0"/>
              <a:t> contaminación que en estaciones de monitoreo. Motores en espera es contaminación innecesaria debido a nuevas tecnologías. Medida ahorra gasto y reduce contaminación. Aplicado en Europa y Estados Unidos.</a:t>
            </a:r>
          </a:p>
          <a:p>
            <a:pPr algn="just"/>
            <a:endParaRPr lang="en-US" sz="1200" dirty="0"/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-108520" y="332656"/>
            <a:ext cx="43924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s-MX" sz="3200" b="1" dirty="0">
                <a:solidFill>
                  <a:srgbClr val="0A56A9"/>
                </a:solidFill>
              </a:rPr>
              <a:t>Motores encendidos</a:t>
            </a:r>
            <a:endParaRPr lang="es-CL" sz="3200" b="1" dirty="0" smtClean="0">
              <a:solidFill>
                <a:srgbClr val="0A5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7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23528" y="836712"/>
            <a:ext cx="4040188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Art</a:t>
            </a:r>
            <a:r>
              <a:rPr lang="es-ES" sz="2400" dirty="0" err="1" smtClean="0"/>
              <a:t>ículo</a:t>
            </a:r>
            <a:r>
              <a:rPr lang="es-ES" sz="2400" dirty="0" smtClean="0"/>
              <a:t> 14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1404466"/>
            <a:ext cx="4040188" cy="395128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CL" sz="1600" dirty="0">
                <a:latin typeface="Calibri" charset="0"/>
                <a:ea typeface="Times New Roman" charset="0"/>
                <a:cs typeface="Times New Roman" charset="0"/>
              </a:rPr>
              <a:t>No se permitirá la emisión continua de humo visible negro, gris o azul, excepto vapor de agua (humo blanco), a través del tubo de escape de los vehículos motorizados que circulen  por las vías públicas de la Región Metropolitana de Santiago.</a:t>
            </a:r>
            <a:endParaRPr lang="en-US" sz="1600" dirty="0">
              <a:latin typeface="Calibri" charset="0"/>
              <a:ea typeface="ＭＳ 明朝" charset="-128"/>
              <a:cs typeface="Times New Roman" charset="0"/>
            </a:endParaRPr>
          </a:p>
          <a:p>
            <a:r>
              <a:rPr lang="es-CL" sz="1600" dirty="0">
                <a:latin typeface="Calibri" charset="0"/>
                <a:ea typeface="Times New Roman" charset="0"/>
                <a:cs typeface="Times New Roman" charset="0"/>
              </a:rPr>
              <a:t>Esta medida será fiscalizada por Carabineros de Chile de conformidad a sus atribuciones. Asimismo podrá ser fiscalizada y sancionada en caso de incumplimiento por aquellos Municipios que la contemplen en sus ordenanzas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b="1" dirty="0" err="1" smtClean="0"/>
              <a:t>Medida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aplicada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Estados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Unidos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Necesaria</a:t>
            </a:r>
            <a:r>
              <a:rPr lang="en-US" sz="1600" b="1" dirty="0" smtClean="0"/>
              <a:t> ante </a:t>
            </a:r>
            <a:r>
              <a:rPr lang="en-US" sz="1600" b="1" dirty="0" err="1" smtClean="0"/>
              <a:t>negocio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remoci</a:t>
            </a:r>
            <a:r>
              <a:rPr lang="es-ES" sz="1600" b="1" dirty="0" err="1" smtClean="0"/>
              <a:t>ón</a:t>
            </a:r>
            <a:r>
              <a:rPr lang="es-ES" sz="1600" b="1" dirty="0" smtClean="0"/>
              <a:t> de control de emisiones, y fiscalización simple de vulneración de norma de emisiones. </a:t>
            </a:r>
            <a:endParaRPr lang="en-US" sz="1600" b="1" dirty="0" smtClean="0"/>
          </a:p>
          <a:p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681" y="1052736"/>
            <a:ext cx="4041775" cy="136048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05" y="2780928"/>
            <a:ext cx="4050351" cy="1224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404" y="4296835"/>
            <a:ext cx="4035052" cy="2228509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323528" y="161508"/>
            <a:ext cx="8329990" cy="747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09" tIns="41454" rIns="82909" bIns="41454" anchor="ctr"/>
          <a:lstStyle/>
          <a:p>
            <a:pPr>
              <a:defRPr/>
            </a:pPr>
            <a:r>
              <a:rPr lang="es-MX" altLang="es-MX" sz="3200" b="1" dirty="0">
                <a:solidFill>
                  <a:srgbClr val="0A56A9"/>
                </a:solidFill>
              </a:rPr>
              <a:t>Humos Visibles</a:t>
            </a:r>
          </a:p>
        </p:txBody>
      </p:sp>
    </p:spTree>
    <p:extLst>
      <p:ext uri="{BB962C8B-B14F-4D97-AF65-F5344CB8AC3E}">
        <p14:creationId xmlns:p14="http://schemas.microsoft.com/office/powerpoint/2010/main" val="48879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5877272"/>
            <a:ext cx="9144000" cy="98109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8" name="27 CuadroTexto"/>
          <p:cNvSpPr txBox="1"/>
          <p:nvPr/>
        </p:nvSpPr>
        <p:spPr>
          <a:xfrm>
            <a:off x="4427984" y="1412776"/>
            <a:ext cx="4267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Número de hogares que usan biomasa leñosa para calefacción y cocina en la RM, por zona.</a:t>
            </a:r>
          </a:p>
          <a:p>
            <a:pPr algn="just"/>
            <a:r>
              <a:rPr lang="es-CL" sz="1600" dirty="0" smtClean="0">
                <a:solidFill>
                  <a:schemeClr val="bg1">
                    <a:lumMod val="50000"/>
                  </a:schemeClr>
                </a:solidFill>
              </a:rPr>
              <a:t>RM: 2.000.000 de hogares aproximadamente.</a:t>
            </a:r>
            <a:endParaRPr lang="es-C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463134" y="2132055"/>
            <a:ext cx="346229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CL" sz="1200" b="1" dirty="0" smtClean="0">
                <a:solidFill>
                  <a:schemeClr val="bg1">
                    <a:lumMod val="50000"/>
                  </a:schemeClr>
                </a:solidFill>
              </a:rPr>
              <a:t>Fuente:</a:t>
            </a:r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 Elaboración propia a partir datos CDT (2012)</a:t>
            </a:r>
            <a:endParaRPr lang="es-C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54830"/>
              </p:ext>
            </p:extLst>
          </p:nvPr>
        </p:nvGraphicFramePr>
        <p:xfrm>
          <a:off x="196771" y="1988840"/>
          <a:ext cx="3943182" cy="390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CuadroTexto 1"/>
          <p:cNvSpPr txBox="1"/>
          <p:nvPr/>
        </p:nvSpPr>
        <p:spPr>
          <a:xfrm>
            <a:off x="428451" y="1412776"/>
            <a:ext cx="3520567" cy="21602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b="1" dirty="0" smtClean="0"/>
              <a:t>Inventario de Emisión </a:t>
            </a:r>
            <a:r>
              <a:rPr lang="es-ES" sz="1600" dirty="0" smtClean="0"/>
              <a:t>año 2015</a:t>
            </a:r>
          </a:p>
          <a:p>
            <a:pPr algn="l"/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: MMA en base a estudios sectoriales</a:t>
            </a:r>
            <a:endParaRPr lang="es-ES_tradn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35268"/>
              </p:ext>
            </p:extLst>
          </p:nvPr>
        </p:nvGraphicFramePr>
        <p:xfrm>
          <a:off x="4445099" y="2276873"/>
          <a:ext cx="4267530" cy="350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879090" y="278092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1"/>
                </a:solidFill>
              </a:rPr>
              <a:t>6%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753058" y="39661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1"/>
                </a:solidFill>
              </a:rPr>
              <a:t>2,2%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753039" y="40381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1"/>
                </a:solidFill>
              </a:rPr>
              <a:t>2,1%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761151" y="41397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accent1"/>
                </a:solidFill>
              </a:rPr>
              <a:t>1,7%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35074" y="457183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100%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825066" y="4581128"/>
            <a:ext cx="6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37%</a:t>
            </a:r>
            <a:endParaRPr lang="es-CL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825047" y="4581128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34%</a:t>
            </a:r>
            <a:endParaRPr lang="es-CL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7833159" y="4581128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28%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80112" y="2467055"/>
            <a:ext cx="275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h</a:t>
            </a:r>
            <a:r>
              <a:rPr lang="es-CL" dirty="0" smtClean="0">
                <a:solidFill>
                  <a:schemeClr val="accent2"/>
                </a:solidFill>
              </a:rPr>
              <a:t>ogares en la RM usan leña</a:t>
            </a:r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39130" y="2780928"/>
            <a:ext cx="336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accent1"/>
                </a:solidFill>
              </a:rPr>
              <a:t>d</a:t>
            </a:r>
            <a:r>
              <a:rPr lang="es-CL" dirty="0" smtClean="0">
                <a:solidFill>
                  <a:schemeClr val="accent1"/>
                </a:solidFill>
              </a:rPr>
              <a:t>e los hogares en la RM usan leña</a:t>
            </a:r>
            <a:endParaRPr lang="es-CL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CRISTI~1.TOL\AppData\Local\Temp\constru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342" y="3642800"/>
            <a:ext cx="650296" cy="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485806" y="2420888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u="sng" dirty="0" smtClean="0">
                <a:solidFill>
                  <a:schemeClr val="accent2"/>
                </a:solidFill>
              </a:rPr>
              <a:t>119.731</a:t>
            </a:r>
            <a:endParaRPr lang="es-CL" sz="2400" b="1" u="sng" dirty="0">
              <a:solidFill>
                <a:schemeClr val="accent2"/>
              </a:solidFill>
            </a:endParaRPr>
          </a:p>
        </p:txBody>
      </p:sp>
      <p:sp>
        <p:nvSpPr>
          <p:cNvPr id="37" name="31 Rectángulo"/>
          <p:cNvSpPr/>
          <p:nvPr/>
        </p:nvSpPr>
        <p:spPr>
          <a:xfrm>
            <a:off x="3474947" y="400388"/>
            <a:ext cx="5692331" cy="48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7135" algn="ctr"/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Plan de P</a:t>
            </a:r>
            <a:r>
              <a:rPr lang="es-CL" sz="1601" spc="-45" dirty="0" smtClean="0">
                <a:solidFill>
                  <a:srgbClr val="0A56A9"/>
                </a:solidFill>
                <a:latin typeface="gobCL"/>
                <a:cs typeface="gobCL"/>
              </a:rPr>
              <a:t>r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evención y Descon</a:t>
            </a:r>
            <a:r>
              <a:rPr lang="es-CL" sz="1601" spc="-27" dirty="0" smtClean="0">
                <a:solidFill>
                  <a:srgbClr val="0A56A9"/>
                </a:solidFill>
                <a:latin typeface="gobCL"/>
                <a:cs typeface="gobCL"/>
              </a:rPr>
              <a:t>t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aminación Atmos</a:t>
            </a:r>
            <a:r>
              <a:rPr lang="es-CL" sz="1601" spc="-40" dirty="0" smtClean="0">
                <a:solidFill>
                  <a:srgbClr val="0A56A9"/>
                </a:solidFill>
                <a:latin typeface="gobCL"/>
                <a:cs typeface="gobCL"/>
              </a:rPr>
              <a:t>f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érica</a:t>
            </a:r>
          </a:p>
          <a:p>
            <a:pPr marR="707135" algn="ctr"/>
            <a:endParaRPr lang="es-CL" sz="978" dirty="0">
              <a:solidFill>
                <a:srgbClr val="0A56A9"/>
              </a:solidFill>
              <a:latin typeface="gobCL"/>
              <a:cs typeface="gobCL"/>
            </a:endParaRPr>
          </a:p>
        </p:txBody>
      </p:sp>
      <p:sp>
        <p:nvSpPr>
          <p:cNvPr id="38" name="object 7"/>
          <p:cNvSpPr txBox="1">
            <a:spLocks/>
          </p:cNvSpPr>
          <p:nvPr/>
        </p:nvSpPr>
        <p:spPr>
          <a:xfrm>
            <a:off x="449280" y="260648"/>
            <a:ext cx="793914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0">
                <a:solidFill>
                  <a:srgbClr val="006CB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293">
              <a:tabLst>
                <a:tab pos="2222996" algn="l"/>
                <a:tab pos="4576988" algn="l"/>
              </a:tabLst>
            </a:pPr>
            <a:r>
              <a:rPr lang="es-ES" sz="3200" dirty="0">
                <a:solidFill>
                  <a:srgbClr val="0A56A9"/>
                </a:solidFill>
              </a:rPr>
              <a:t>Sector </a:t>
            </a:r>
            <a:r>
              <a:rPr lang="es-ES" sz="3200" dirty="0" smtClean="0">
                <a:solidFill>
                  <a:srgbClr val="0A56A9"/>
                </a:solidFill>
              </a:rPr>
              <a:t>Residencial</a:t>
            </a:r>
            <a:endParaRPr lang="es-ES" sz="3200" dirty="0">
              <a:solidFill>
                <a:srgbClr val="0A5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5877272"/>
            <a:ext cx="9144000" cy="98109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6" name="object 6"/>
          <p:cNvSpPr/>
          <p:nvPr/>
        </p:nvSpPr>
        <p:spPr>
          <a:xfrm>
            <a:off x="1274723" y="3097884"/>
            <a:ext cx="572119" cy="572118"/>
          </a:xfrm>
          <a:custGeom>
            <a:avLst/>
            <a:gdLst/>
            <a:ahLst/>
            <a:cxnLst/>
            <a:rect l="l" t="t" r="r" b="b"/>
            <a:pathLst>
              <a:path w="643255" h="643254">
                <a:moveTo>
                  <a:pt x="321627" y="0"/>
                </a:moveTo>
                <a:lnTo>
                  <a:pt x="269456" y="4209"/>
                </a:lnTo>
                <a:lnTo>
                  <a:pt x="219966" y="16396"/>
                </a:lnTo>
                <a:lnTo>
                  <a:pt x="173818" y="35898"/>
                </a:lnTo>
                <a:lnTo>
                  <a:pt x="131676" y="62054"/>
                </a:lnTo>
                <a:lnTo>
                  <a:pt x="94200" y="94200"/>
                </a:lnTo>
                <a:lnTo>
                  <a:pt x="62054" y="131676"/>
                </a:lnTo>
                <a:lnTo>
                  <a:pt x="35898" y="173818"/>
                </a:lnTo>
                <a:lnTo>
                  <a:pt x="16396" y="219966"/>
                </a:lnTo>
                <a:lnTo>
                  <a:pt x="4209" y="269456"/>
                </a:lnTo>
                <a:lnTo>
                  <a:pt x="0" y="321627"/>
                </a:lnTo>
                <a:lnTo>
                  <a:pt x="1066" y="348006"/>
                </a:lnTo>
                <a:lnTo>
                  <a:pt x="9347" y="398919"/>
                </a:lnTo>
                <a:lnTo>
                  <a:pt x="25274" y="446821"/>
                </a:lnTo>
                <a:lnTo>
                  <a:pt x="48186" y="491049"/>
                </a:lnTo>
                <a:lnTo>
                  <a:pt x="77419" y="530941"/>
                </a:lnTo>
                <a:lnTo>
                  <a:pt x="112313" y="565835"/>
                </a:lnTo>
                <a:lnTo>
                  <a:pt x="152205" y="595068"/>
                </a:lnTo>
                <a:lnTo>
                  <a:pt x="196433" y="617980"/>
                </a:lnTo>
                <a:lnTo>
                  <a:pt x="244335" y="633907"/>
                </a:lnTo>
                <a:lnTo>
                  <a:pt x="295248" y="642188"/>
                </a:lnTo>
                <a:lnTo>
                  <a:pt x="321627" y="643255"/>
                </a:lnTo>
                <a:lnTo>
                  <a:pt x="348006" y="642188"/>
                </a:lnTo>
                <a:lnTo>
                  <a:pt x="398919" y="633907"/>
                </a:lnTo>
                <a:lnTo>
                  <a:pt x="446821" y="617980"/>
                </a:lnTo>
                <a:lnTo>
                  <a:pt x="491049" y="595068"/>
                </a:lnTo>
                <a:lnTo>
                  <a:pt x="530941" y="565835"/>
                </a:lnTo>
                <a:lnTo>
                  <a:pt x="565835" y="530941"/>
                </a:lnTo>
                <a:lnTo>
                  <a:pt x="595068" y="491049"/>
                </a:lnTo>
                <a:lnTo>
                  <a:pt x="617980" y="446821"/>
                </a:lnTo>
                <a:lnTo>
                  <a:pt x="633907" y="398919"/>
                </a:lnTo>
                <a:lnTo>
                  <a:pt x="642188" y="348006"/>
                </a:lnTo>
                <a:lnTo>
                  <a:pt x="643255" y="321627"/>
                </a:lnTo>
                <a:lnTo>
                  <a:pt x="642188" y="295248"/>
                </a:lnTo>
                <a:lnTo>
                  <a:pt x="633907" y="244335"/>
                </a:lnTo>
                <a:lnTo>
                  <a:pt x="617980" y="196433"/>
                </a:lnTo>
                <a:lnTo>
                  <a:pt x="595068" y="152205"/>
                </a:lnTo>
                <a:lnTo>
                  <a:pt x="565835" y="112313"/>
                </a:lnTo>
                <a:lnTo>
                  <a:pt x="530941" y="77419"/>
                </a:lnTo>
                <a:lnTo>
                  <a:pt x="491049" y="48186"/>
                </a:lnTo>
                <a:lnTo>
                  <a:pt x="446821" y="25274"/>
                </a:lnTo>
                <a:lnTo>
                  <a:pt x="398919" y="9347"/>
                </a:lnTo>
                <a:lnTo>
                  <a:pt x="348006" y="1066"/>
                </a:lnTo>
                <a:lnTo>
                  <a:pt x="321627" y="0"/>
                </a:lnTo>
                <a:close/>
              </a:path>
            </a:pathLst>
          </a:custGeom>
          <a:solidFill>
            <a:srgbClr val="5F96C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7" name="object 7"/>
          <p:cNvSpPr/>
          <p:nvPr/>
        </p:nvSpPr>
        <p:spPr>
          <a:xfrm>
            <a:off x="1501893" y="3143856"/>
            <a:ext cx="125509" cy="480056"/>
          </a:xfrm>
          <a:custGeom>
            <a:avLst/>
            <a:gdLst/>
            <a:ahLst/>
            <a:cxnLst/>
            <a:rect l="l" t="t" r="r" b="b"/>
            <a:pathLst>
              <a:path w="141114" h="539746">
                <a:moveTo>
                  <a:pt x="106353" y="408279"/>
                </a:moveTo>
                <a:lnTo>
                  <a:pt x="106353" y="35966"/>
                </a:lnTo>
                <a:lnTo>
                  <a:pt x="103533" y="21983"/>
                </a:lnTo>
                <a:lnTo>
                  <a:pt x="95843" y="10559"/>
                </a:lnTo>
                <a:lnTo>
                  <a:pt x="84435" y="2847"/>
                </a:lnTo>
                <a:lnTo>
                  <a:pt x="70461" y="0"/>
                </a:lnTo>
                <a:lnTo>
                  <a:pt x="56448" y="2813"/>
                </a:lnTo>
                <a:lnTo>
                  <a:pt x="45009" y="10489"/>
                </a:lnTo>
                <a:lnTo>
                  <a:pt x="37286" y="21877"/>
                </a:lnTo>
                <a:lnTo>
                  <a:pt x="34420" y="35828"/>
                </a:lnTo>
                <a:lnTo>
                  <a:pt x="34420" y="408279"/>
                </a:lnTo>
                <a:lnTo>
                  <a:pt x="23830" y="415948"/>
                </a:lnTo>
                <a:lnTo>
                  <a:pt x="14837" y="425394"/>
                </a:lnTo>
                <a:lnTo>
                  <a:pt x="7695" y="436369"/>
                </a:lnTo>
                <a:lnTo>
                  <a:pt x="2664" y="448624"/>
                </a:lnTo>
                <a:lnTo>
                  <a:pt x="0" y="461910"/>
                </a:lnTo>
                <a:lnTo>
                  <a:pt x="1217" y="477958"/>
                </a:lnTo>
                <a:lnTo>
                  <a:pt x="19002" y="516698"/>
                </a:lnTo>
                <a:lnTo>
                  <a:pt x="52565" y="537584"/>
                </a:lnTo>
                <a:lnTo>
                  <a:pt x="66055" y="539746"/>
                </a:lnTo>
                <a:lnTo>
                  <a:pt x="81503" y="538396"/>
                </a:lnTo>
                <a:lnTo>
                  <a:pt x="119229" y="519750"/>
                </a:lnTo>
                <a:lnTo>
                  <a:pt x="139355" y="484929"/>
                </a:lnTo>
                <a:lnTo>
                  <a:pt x="141114" y="470999"/>
                </a:lnTo>
                <a:lnTo>
                  <a:pt x="139849" y="456752"/>
                </a:lnTo>
                <a:lnTo>
                  <a:pt x="136190" y="443651"/>
                </a:lnTo>
                <a:lnTo>
                  <a:pt x="130375" y="431865"/>
                </a:lnTo>
                <a:lnTo>
                  <a:pt x="122643" y="421565"/>
                </a:lnTo>
                <a:lnTo>
                  <a:pt x="113235" y="412919"/>
                </a:lnTo>
                <a:lnTo>
                  <a:pt x="106353" y="408279"/>
                </a:lnTo>
                <a:close/>
              </a:path>
            </a:pathLst>
          </a:custGeom>
          <a:ln w="24498">
            <a:solidFill>
              <a:srgbClr val="D7EFF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8" name="object 8"/>
          <p:cNvSpPr/>
          <p:nvPr/>
        </p:nvSpPr>
        <p:spPr>
          <a:xfrm>
            <a:off x="1501896" y="3341804"/>
            <a:ext cx="125509" cy="282103"/>
          </a:xfrm>
          <a:custGeom>
            <a:avLst/>
            <a:gdLst/>
            <a:ahLst/>
            <a:cxnLst/>
            <a:rect l="l" t="t" r="r" b="b"/>
            <a:pathLst>
              <a:path w="141114" h="317179">
                <a:moveTo>
                  <a:pt x="106353" y="0"/>
                </a:moveTo>
                <a:lnTo>
                  <a:pt x="34420" y="0"/>
                </a:lnTo>
                <a:lnTo>
                  <a:pt x="34420" y="185724"/>
                </a:lnTo>
                <a:lnTo>
                  <a:pt x="23826" y="193392"/>
                </a:lnTo>
                <a:lnTo>
                  <a:pt x="14831" y="202836"/>
                </a:lnTo>
                <a:lnTo>
                  <a:pt x="7691" y="213809"/>
                </a:lnTo>
                <a:lnTo>
                  <a:pt x="2662" y="226064"/>
                </a:lnTo>
                <a:lnTo>
                  <a:pt x="0" y="239352"/>
                </a:lnTo>
                <a:lnTo>
                  <a:pt x="1217" y="255399"/>
                </a:lnTo>
                <a:lnTo>
                  <a:pt x="19000" y="294135"/>
                </a:lnTo>
                <a:lnTo>
                  <a:pt x="52568" y="315018"/>
                </a:lnTo>
                <a:lnTo>
                  <a:pt x="66062" y="317179"/>
                </a:lnTo>
                <a:lnTo>
                  <a:pt x="81506" y="315828"/>
                </a:lnTo>
                <a:lnTo>
                  <a:pt x="119230" y="297179"/>
                </a:lnTo>
                <a:lnTo>
                  <a:pt x="139357" y="262357"/>
                </a:lnTo>
                <a:lnTo>
                  <a:pt x="141114" y="248428"/>
                </a:lnTo>
                <a:lnTo>
                  <a:pt x="139848" y="234181"/>
                </a:lnTo>
                <a:lnTo>
                  <a:pt x="136185" y="221082"/>
                </a:lnTo>
                <a:lnTo>
                  <a:pt x="130366" y="209298"/>
                </a:lnTo>
                <a:lnTo>
                  <a:pt x="122631" y="199000"/>
                </a:lnTo>
                <a:lnTo>
                  <a:pt x="113221" y="190356"/>
                </a:lnTo>
                <a:lnTo>
                  <a:pt x="106353" y="0"/>
                </a:lnTo>
                <a:close/>
              </a:path>
            </a:pathLst>
          </a:custGeom>
          <a:solidFill>
            <a:srgbClr val="D7EFF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9" name="object 9"/>
          <p:cNvSpPr/>
          <p:nvPr/>
        </p:nvSpPr>
        <p:spPr>
          <a:xfrm>
            <a:off x="1261851" y="1865317"/>
            <a:ext cx="572119" cy="572118"/>
          </a:xfrm>
          <a:custGeom>
            <a:avLst/>
            <a:gdLst/>
            <a:ahLst/>
            <a:cxnLst/>
            <a:rect l="l" t="t" r="r" b="b"/>
            <a:pathLst>
              <a:path w="643255" h="643254">
                <a:moveTo>
                  <a:pt x="321627" y="0"/>
                </a:moveTo>
                <a:lnTo>
                  <a:pt x="269456" y="4209"/>
                </a:lnTo>
                <a:lnTo>
                  <a:pt x="219966" y="16396"/>
                </a:lnTo>
                <a:lnTo>
                  <a:pt x="173818" y="35898"/>
                </a:lnTo>
                <a:lnTo>
                  <a:pt x="131676" y="62054"/>
                </a:lnTo>
                <a:lnTo>
                  <a:pt x="94200" y="94200"/>
                </a:lnTo>
                <a:lnTo>
                  <a:pt x="62054" y="131676"/>
                </a:lnTo>
                <a:lnTo>
                  <a:pt x="35898" y="173818"/>
                </a:lnTo>
                <a:lnTo>
                  <a:pt x="16396" y="219966"/>
                </a:lnTo>
                <a:lnTo>
                  <a:pt x="4209" y="269456"/>
                </a:lnTo>
                <a:lnTo>
                  <a:pt x="0" y="321627"/>
                </a:lnTo>
                <a:lnTo>
                  <a:pt x="1066" y="348006"/>
                </a:lnTo>
                <a:lnTo>
                  <a:pt x="9347" y="398919"/>
                </a:lnTo>
                <a:lnTo>
                  <a:pt x="25274" y="446821"/>
                </a:lnTo>
                <a:lnTo>
                  <a:pt x="48186" y="491049"/>
                </a:lnTo>
                <a:lnTo>
                  <a:pt x="77419" y="530941"/>
                </a:lnTo>
                <a:lnTo>
                  <a:pt x="112313" y="565835"/>
                </a:lnTo>
                <a:lnTo>
                  <a:pt x="152205" y="595068"/>
                </a:lnTo>
                <a:lnTo>
                  <a:pt x="196433" y="617980"/>
                </a:lnTo>
                <a:lnTo>
                  <a:pt x="244335" y="633907"/>
                </a:lnTo>
                <a:lnTo>
                  <a:pt x="295248" y="642188"/>
                </a:lnTo>
                <a:lnTo>
                  <a:pt x="321627" y="643254"/>
                </a:lnTo>
                <a:lnTo>
                  <a:pt x="348006" y="642188"/>
                </a:lnTo>
                <a:lnTo>
                  <a:pt x="398919" y="633907"/>
                </a:lnTo>
                <a:lnTo>
                  <a:pt x="446821" y="617980"/>
                </a:lnTo>
                <a:lnTo>
                  <a:pt x="491049" y="595068"/>
                </a:lnTo>
                <a:lnTo>
                  <a:pt x="530941" y="565835"/>
                </a:lnTo>
                <a:lnTo>
                  <a:pt x="565835" y="530941"/>
                </a:lnTo>
                <a:lnTo>
                  <a:pt x="595068" y="491049"/>
                </a:lnTo>
                <a:lnTo>
                  <a:pt x="617980" y="446821"/>
                </a:lnTo>
                <a:lnTo>
                  <a:pt x="633907" y="398919"/>
                </a:lnTo>
                <a:lnTo>
                  <a:pt x="642188" y="348006"/>
                </a:lnTo>
                <a:lnTo>
                  <a:pt x="643255" y="321627"/>
                </a:lnTo>
                <a:lnTo>
                  <a:pt x="642188" y="295248"/>
                </a:lnTo>
                <a:lnTo>
                  <a:pt x="633907" y="244335"/>
                </a:lnTo>
                <a:lnTo>
                  <a:pt x="617980" y="196433"/>
                </a:lnTo>
                <a:lnTo>
                  <a:pt x="595068" y="152205"/>
                </a:lnTo>
                <a:lnTo>
                  <a:pt x="565835" y="112313"/>
                </a:lnTo>
                <a:lnTo>
                  <a:pt x="530941" y="77419"/>
                </a:lnTo>
                <a:lnTo>
                  <a:pt x="491049" y="48186"/>
                </a:lnTo>
                <a:lnTo>
                  <a:pt x="446821" y="25274"/>
                </a:lnTo>
                <a:lnTo>
                  <a:pt x="398919" y="9347"/>
                </a:lnTo>
                <a:lnTo>
                  <a:pt x="348006" y="1066"/>
                </a:lnTo>
                <a:lnTo>
                  <a:pt x="321627" y="0"/>
                </a:lnTo>
                <a:close/>
              </a:path>
            </a:pathLst>
          </a:custGeom>
          <a:solidFill>
            <a:srgbClr val="5F96C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0" name="object 10"/>
          <p:cNvSpPr/>
          <p:nvPr/>
        </p:nvSpPr>
        <p:spPr>
          <a:xfrm>
            <a:off x="1360121" y="1979312"/>
            <a:ext cx="379238" cy="334266"/>
          </a:xfrm>
          <a:custGeom>
            <a:avLst/>
            <a:gdLst/>
            <a:ahLst/>
            <a:cxnLst/>
            <a:rect l="l" t="t" r="r" b="b"/>
            <a:pathLst>
              <a:path w="426391" h="375828">
                <a:moveTo>
                  <a:pt x="179320" y="323497"/>
                </a:moveTo>
                <a:lnTo>
                  <a:pt x="153334" y="323497"/>
                </a:lnTo>
                <a:lnTo>
                  <a:pt x="157614" y="328869"/>
                </a:lnTo>
                <a:lnTo>
                  <a:pt x="160815" y="333035"/>
                </a:lnTo>
                <a:lnTo>
                  <a:pt x="195976" y="364383"/>
                </a:lnTo>
                <a:lnTo>
                  <a:pt x="238149" y="375828"/>
                </a:lnTo>
                <a:lnTo>
                  <a:pt x="249114" y="375058"/>
                </a:lnTo>
                <a:lnTo>
                  <a:pt x="293188" y="357091"/>
                </a:lnTo>
                <a:lnTo>
                  <a:pt x="296009" y="354935"/>
                </a:lnTo>
                <a:lnTo>
                  <a:pt x="231693" y="354935"/>
                </a:lnTo>
                <a:lnTo>
                  <a:pt x="219109" y="352365"/>
                </a:lnTo>
                <a:lnTo>
                  <a:pt x="207151" y="347539"/>
                </a:lnTo>
                <a:lnTo>
                  <a:pt x="196045" y="340607"/>
                </a:lnTo>
                <a:lnTo>
                  <a:pt x="186018" y="331716"/>
                </a:lnTo>
                <a:lnTo>
                  <a:pt x="179320" y="323497"/>
                </a:lnTo>
                <a:close/>
              </a:path>
              <a:path w="426391" h="375828">
                <a:moveTo>
                  <a:pt x="425875" y="203987"/>
                </a:moveTo>
                <a:lnTo>
                  <a:pt x="227324" y="203987"/>
                </a:lnTo>
                <a:lnTo>
                  <a:pt x="240831" y="205564"/>
                </a:lnTo>
                <a:lnTo>
                  <a:pt x="253769" y="209679"/>
                </a:lnTo>
                <a:lnTo>
                  <a:pt x="286473" y="234497"/>
                </a:lnTo>
                <a:lnTo>
                  <a:pt x="304330" y="272221"/>
                </a:lnTo>
                <a:lnTo>
                  <a:pt x="305722" y="286534"/>
                </a:lnTo>
                <a:lnTo>
                  <a:pt x="304400" y="300517"/>
                </a:lnTo>
                <a:lnTo>
                  <a:pt x="285489" y="335296"/>
                </a:lnTo>
                <a:lnTo>
                  <a:pt x="247699" y="353694"/>
                </a:lnTo>
                <a:lnTo>
                  <a:pt x="231693" y="354935"/>
                </a:lnTo>
                <a:lnTo>
                  <a:pt x="296009" y="354935"/>
                </a:lnTo>
                <a:lnTo>
                  <a:pt x="330116" y="323427"/>
                </a:lnTo>
                <a:lnTo>
                  <a:pt x="367088" y="285828"/>
                </a:lnTo>
                <a:lnTo>
                  <a:pt x="390319" y="262067"/>
                </a:lnTo>
                <a:lnTo>
                  <a:pt x="333014" y="262067"/>
                </a:lnTo>
                <a:lnTo>
                  <a:pt x="333993" y="257116"/>
                </a:lnTo>
                <a:lnTo>
                  <a:pt x="366089" y="230625"/>
                </a:lnTo>
                <a:lnTo>
                  <a:pt x="418254" y="230625"/>
                </a:lnTo>
                <a:lnTo>
                  <a:pt x="418861" y="229684"/>
                </a:lnTo>
                <a:lnTo>
                  <a:pt x="423180" y="219198"/>
                </a:lnTo>
                <a:lnTo>
                  <a:pt x="425721" y="207182"/>
                </a:lnTo>
                <a:lnTo>
                  <a:pt x="425875" y="203987"/>
                </a:lnTo>
                <a:close/>
              </a:path>
              <a:path w="426391" h="375828">
                <a:moveTo>
                  <a:pt x="261186" y="0"/>
                </a:moveTo>
                <a:lnTo>
                  <a:pt x="155223" y="1802"/>
                </a:lnTo>
                <a:lnTo>
                  <a:pt x="118021" y="16281"/>
                </a:lnTo>
                <a:lnTo>
                  <a:pt x="91944" y="46539"/>
                </a:lnTo>
                <a:lnTo>
                  <a:pt x="81379" y="86633"/>
                </a:lnTo>
                <a:lnTo>
                  <a:pt x="80457" y="110930"/>
                </a:lnTo>
                <a:lnTo>
                  <a:pt x="79953" y="123632"/>
                </a:lnTo>
                <a:lnTo>
                  <a:pt x="78883" y="136769"/>
                </a:lnTo>
                <a:lnTo>
                  <a:pt x="76842" y="150393"/>
                </a:lnTo>
                <a:lnTo>
                  <a:pt x="65179" y="153096"/>
                </a:lnTo>
                <a:lnTo>
                  <a:pt x="53071" y="156226"/>
                </a:lnTo>
                <a:lnTo>
                  <a:pt x="19144" y="176334"/>
                </a:lnTo>
                <a:lnTo>
                  <a:pt x="2119" y="212948"/>
                </a:lnTo>
                <a:lnTo>
                  <a:pt x="0" y="237223"/>
                </a:lnTo>
                <a:lnTo>
                  <a:pt x="1044" y="249691"/>
                </a:lnTo>
                <a:lnTo>
                  <a:pt x="16378" y="296162"/>
                </a:lnTo>
                <a:lnTo>
                  <a:pt x="52367" y="333307"/>
                </a:lnTo>
                <a:lnTo>
                  <a:pt x="88987" y="345664"/>
                </a:lnTo>
                <a:lnTo>
                  <a:pt x="100020" y="344345"/>
                </a:lnTo>
                <a:lnTo>
                  <a:pt x="110858" y="341481"/>
                </a:lnTo>
                <a:lnTo>
                  <a:pt x="121555" y="337517"/>
                </a:lnTo>
                <a:lnTo>
                  <a:pt x="132164" y="332902"/>
                </a:lnTo>
                <a:lnTo>
                  <a:pt x="142739" y="328079"/>
                </a:lnTo>
                <a:lnTo>
                  <a:pt x="149265" y="325257"/>
                </a:lnTo>
                <a:lnTo>
                  <a:pt x="87773" y="325257"/>
                </a:lnTo>
                <a:lnTo>
                  <a:pt x="76710" y="324529"/>
                </a:lnTo>
                <a:lnTo>
                  <a:pt x="34129" y="295926"/>
                </a:lnTo>
                <a:lnTo>
                  <a:pt x="16043" y="252575"/>
                </a:lnTo>
                <a:lnTo>
                  <a:pt x="15349" y="240249"/>
                </a:lnTo>
                <a:lnTo>
                  <a:pt x="16380" y="227177"/>
                </a:lnTo>
                <a:lnTo>
                  <a:pt x="38944" y="185786"/>
                </a:lnTo>
                <a:lnTo>
                  <a:pt x="69454" y="177945"/>
                </a:lnTo>
                <a:lnTo>
                  <a:pt x="425156" y="177945"/>
                </a:lnTo>
                <a:lnTo>
                  <a:pt x="425126" y="177570"/>
                </a:lnTo>
                <a:lnTo>
                  <a:pt x="164110" y="177570"/>
                </a:lnTo>
                <a:lnTo>
                  <a:pt x="150737" y="174769"/>
                </a:lnTo>
                <a:lnTo>
                  <a:pt x="117552" y="152267"/>
                </a:lnTo>
                <a:lnTo>
                  <a:pt x="99730" y="113942"/>
                </a:lnTo>
                <a:lnTo>
                  <a:pt x="98305" y="98834"/>
                </a:lnTo>
                <a:lnTo>
                  <a:pt x="98928" y="87773"/>
                </a:lnTo>
                <a:lnTo>
                  <a:pt x="114009" y="51069"/>
                </a:lnTo>
                <a:lnTo>
                  <a:pt x="147073" y="28427"/>
                </a:lnTo>
                <a:lnTo>
                  <a:pt x="177695" y="24284"/>
                </a:lnTo>
                <a:lnTo>
                  <a:pt x="366117" y="24284"/>
                </a:lnTo>
                <a:lnTo>
                  <a:pt x="357703" y="16519"/>
                </a:lnTo>
                <a:lnTo>
                  <a:pt x="347357" y="9798"/>
                </a:lnTo>
                <a:lnTo>
                  <a:pt x="335586" y="4693"/>
                </a:lnTo>
                <a:lnTo>
                  <a:pt x="322504" y="1412"/>
                </a:lnTo>
                <a:lnTo>
                  <a:pt x="308228" y="165"/>
                </a:lnTo>
                <a:lnTo>
                  <a:pt x="261186" y="0"/>
                </a:lnTo>
                <a:close/>
              </a:path>
              <a:path w="426391" h="375828">
                <a:moveTo>
                  <a:pt x="425156" y="177945"/>
                </a:moveTo>
                <a:lnTo>
                  <a:pt x="69454" y="177945"/>
                </a:lnTo>
                <a:lnTo>
                  <a:pt x="80967" y="180198"/>
                </a:lnTo>
                <a:lnTo>
                  <a:pt x="92776" y="185061"/>
                </a:lnTo>
                <a:lnTo>
                  <a:pt x="121095" y="212285"/>
                </a:lnTo>
                <a:lnTo>
                  <a:pt x="135292" y="249691"/>
                </a:lnTo>
                <a:lnTo>
                  <a:pt x="136391" y="262067"/>
                </a:lnTo>
                <a:lnTo>
                  <a:pt x="136356" y="264228"/>
                </a:lnTo>
                <a:lnTo>
                  <a:pt x="119926" y="308465"/>
                </a:lnTo>
                <a:lnTo>
                  <a:pt x="87773" y="325257"/>
                </a:lnTo>
                <a:lnTo>
                  <a:pt x="149265" y="325257"/>
                </a:lnTo>
                <a:lnTo>
                  <a:pt x="153334" y="323497"/>
                </a:lnTo>
                <a:lnTo>
                  <a:pt x="179320" y="323497"/>
                </a:lnTo>
                <a:lnTo>
                  <a:pt x="177297" y="321014"/>
                </a:lnTo>
                <a:lnTo>
                  <a:pt x="170107" y="308647"/>
                </a:lnTo>
                <a:lnTo>
                  <a:pt x="164675" y="294763"/>
                </a:lnTo>
                <a:lnTo>
                  <a:pt x="161228" y="279511"/>
                </a:lnTo>
                <a:lnTo>
                  <a:pt x="160081" y="264228"/>
                </a:lnTo>
                <a:lnTo>
                  <a:pt x="160185" y="262257"/>
                </a:lnTo>
                <a:lnTo>
                  <a:pt x="177402" y="226250"/>
                </a:lnTo>
                <a:lnTo>
                  <a:pt x="212785" y="205732"/>
                </a:lnTo>
                <a:lnTo>
                  <a:pt x="227324" y="203987"/>
                </a:lnTo>
                <a:lnTo>
                  <a:pt x="425875" y="203987"/>
                </a:lnTo>
                <a:lnTo>
                  <a:pt x="426391" y="193292"/>
                </a:lnTo>
                <a:lnTo>
                  <a:pt x="425156" y="177945"/>
                </a:lnTo>
                <a:close/>
              </a:path>
              <a:path w="426391" h="375828">
                <a:moveTo>
                  <a:pt x="418254" y="230625"/>
                </a:moveTo>
                <a:lnTo>
                  <a:pt x="366089" y="230625"/>
                </a:lnTo>
                <a:lnTo>
                  <a:pt x="376843" y="234754"/>
                </a:lnTo>
                <a:lnTo>
                  <a:pt x="369042" y="245555"/>
                </a:lnTo>
                <a:lnTo>
                  <a:pt x="358910" y="253890"/>
                </a:lnTo>
                <a:lnTo>
                  <a:pt x="346787" y="259485"/>
                </a:lnTo>
                <a:lnTo>
                  <a:pt x="333014" y="262067"/>
                </a:lnTo>
                <a:lnTo>
                  <a:pt x="390319" y="262067"/>
                </a:lnTo>
                <a:lnTo>
                  <a:pt x="412858" y="238983"/>
                </a:lnTo>
                <a:lnTo>
                  <a:pt x="418254" y="230625"/>
                </a:lnTo>
                <a:close/>
              </a:path>
              <a:path w="426391" h="375828">
                <a:moveTo>
                  <a:pt x="366117" y="24284"/>
                </a:moveTo>
                <a:lnTo>
                  <a:pt x="177695" y="24284"/>
                </a:lnTo>
                <a:lnTo>
                  <a:pt x="190293" y="27964"/>
                </a:lnTo>
                <a:lnTo>
                  <a:pt x="201958" y="34039"/>
                </a:lnTo>
                <a:lnTo>
                  <a:pt x="229023" y="64411"/>
                </a:lnTo>
                <a:lnTo>
                  <a:pt x="239309" y="108359"/>
                </a:lnTo>
                <a:lnTo>
                  <a:pt x="237350" y="122671"/>
                </a:lnTo>
                <a:lnTo>
                  <a:pt x="217720" y="157762"/>
                </a:lnTo>
                <a:lnTo>
                  <a:pt x="180078" y="176206"/>
                </a:lnTo>
                <a:lnTo>
                  <a:pt x="164110" y="177570"/>
                </a:lnTo>
                <a:lnTo>
                  <a:pt x="425126" y="177570"/>
                </a:lnTo>
                <a:lnTo>
                  <a:pt x="425095" y="177185"/>
                </a:lnTo>
                <a:lnTo>
                  <a:pt x="424390" y="175110"/>
                </a:lnTo>
                <a:lnTo>
                  <a:pt x="268168" y="175110"/>
                </a:lnTo>
                <a:lnTo>
                  <a:pt x="266847" y="171694"/>
                </a:lnTo>
                <a:lnTo>
                  <a:pt x="276085" y="164675"/>
                </a:lnTo>
                <a:lnTo>
                  <a:pt x="307315" y="147894"/>
                </a:lnTo>
                <a:lnTo>
                  <a:pt x="318157" y="141920"/>
                </a:lnTo>
                <a:lnTo>
                  <a:pt x="352945" y="121724"/>
                </a:lnTo>
                <a:lnTo>
                  <a:pt x="380538" y="91248"/>
                </a:lnTo>
                <a:lnTo>
                  <a:pt x="384021" y="67043"/>
                </a:lnTo>
                <a:lnTo>
                  <a:pt x="382530" y="55378"/>
                </a:lnTo>
                <a:lnTo>
                  <a:pt x="381042" y="50650"/>
                </a:lnTo>
                <a:lnTo>
                  <a:pt x="285046" y="50650"/>
                </a:lnTo>
                <a:lnTo>
                  <a:pt x="284246" y="44313"/>
                </a:lnTo>
                <a:lnTo>
                  <a:pt x="284048" y="41008"/>
                </a:lnTo>
                <a:lnTo>
                  <a:pt x="295610" y="35198"/>
                </a:lnTo>
                <a:lnTo>
                  <a:pt x="307516" y="31700"/>
                </a:lnTo>
                <a:lnTo>
                  <a:pt x="319735" y="30299"/>
                </a:lnTo>
                <a:lnTo>
                  <a:pt x="370843" y="30299"/>
                </a:lnTo>
                <a:lnTo>
                  <a:pt x="366509" y="24646"/>
                </a:lnTo>
                <a:lnTo>
                  <a:pt x="366117" y="24284"/>
                </a:lnTo>
                <a:close/>
              </a:path>
              <a:path w="426391" h="375828">
                <a:moveTo>
                  <a:pt x="376131" y="139675"/>
                </a:moveTo>
                <a:lnTo>
                  <a:pt x="362732" y="142036"/>
                </a:lnTo>
                <a:lnTo>
                  <a:pt x="348024" y="147097"/>
                </a:lnTo>
                <a:lnTo>
                  <a:pt x="336264" y="151891"/>
                </a:lnTo>
                <a:lnTo>
                  <a:pt x="312625" y="161191"/>
                </a:lnTo>
                <a:lnTo>
                  <a:pt x="282290" y="172684"/>
                </a:lnTo>
                <a:lnTo>
                  <a:pt x="275089" y="173523"/>
                </a:lnTo>
                <a:lnTo>
                  <a:pt x="268168" y="175110"/>
                </a:lnTo>
                <a:lnTo>
                  <a:pt x="424390" y="175110"/>
                </a:lnTo>
                <a:lnTo>
                  <a:pt x="421030" y="165229"/>
                </a:lnTo>
                <a:lnTo>
                  <a:pt x="415232" y="155435"/>
                </a:lnTo>
                <a:lnTo>
                  <a:pt x="407773" y="147894"/>
                </a:lnTo>
                <a:lnTo>
                  <a:pt x="398722" y="142693"/>
                </a:lnTo>
                <a:lnTo>
                  <a:pt x="388151" y="139924"/>
                </a:lnTo>
                <a:lnTo>
                  <a:pt x="376131" y="139675"/>
                </a:lnTo>
                <a:close/>
              </a:path>
              <a:path w="426391" h="375828">
                <a:moveTo>
                  <a:pt x="370843" y="30299"/>
                </a:moveTo>
                <a:lnTo>
                  <a:pt x="319735" y="30299"/>
                </a:lnTo>
                <a:lnTo>
                  <a:pt x="332237" y="30781"/>
                </a:lnTo>
                <a:lnTo>
                  <a:pt x="344990" y="32934"/>
                </a:lnTo>
                <a:lnTo>
                  <a:pt x="346666" y="43348"/>
                </a:lnTo>
                <a:lnTo>
                  <a:pt x="285046" y="50650"/>
                </a:lnTo>
                <a:lnTo>
                  <a:pt x="381042" y="50650"/>
                </a:lnTo>
                <a:lnTo>
                  <a:pt x="379038" y="44285"/>
                </a:lnTo>
                <a:lnTo>
                  <a:pt x="373659" y="33971"/>
                </a:lnTo>
                <a:lnTo>
                  <a:pt x="370843" y="30299"/>
                </a:lnTo>
                <a:close/>
              </a:path>
            </a:pathLst>
          </a:custGeom>
          <a:solidFill>
            <a:srgbClr val="D7EFF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1" name="object 11"/>
          <p:cNvSpPr/>
          <p:nvPr/>
        </p:nvSpPr>
        <p:spPr>
          <a:xfrm>
            <a:off x="1477471" y="2041307"/>
            <a:ext cx="75449" cy="76179"/>
          </a:xfrm>
          <a:custGeom>
            <a:avLst/>
            <a:gdLst/>
            <a:ahLst/>
            <a:cxnLst/>
            <a:rect l="l" t="t" r="r" b="b"/>
            <a:pathLst>
              <a:path w="84830" h="85650">
                <a:moveTo>
                  <a:pt x="0" y="59940"/>
                </a:moveTo>
                <a:lnTo>
                  <a:pt x="38456" y="85650"/>
                </a:lnTo>
                <a:lnTo>
                  <a:pt x="51330" y="82826"/>
                </a:lnTo>
                <a:lnTo>
                  <a:pt x="52182" y="82460"/>
                </a:lnTo>
                <a:lnTo>
                  <a:pt x="36771" y="82460"/>
                </a:lnTo>
                <a:lnTo>
                  <a:pt x="26284" y="81595"/>
                </a:lnTo>
                <a:lnTo>
                  <a:pt x="16693" y="76555"/>
                </a:lnTo>
                <a:lnTo>
                  <a:pt x="7949" y="68837"/>
                </a:lnTo>
                <a:lnTo>
                  <a:pt x="0" y="59940"/>
                </a:lnTo>
                <a:close/>
              </a:path>
              <a:path w="84830" h="85650">
                <a:moveTo>
                  <a:pt x="73437" y="0"/>
                </a:moveTo>
                <a:lnTo>
                  <a:pt x="76432" y="10643"/>
                </a:lnTo>
                <a:lnTo>
                  <a:pt x="79149" y="22097"/>
                </a:lnTo>
                <a:lnTo>
                  <a:pt x="79777" y="34385"/>
                </a:lnTo>
                <a:lnTo>
                  <a:pt x="76503" y="47530"/>
                </a:lnTo>
                <a:lnTo>
                  <a:pt x="69928" y="57163"/>
                </a:lnTo>
                <a:lnTo>
                  <a:pt x="61178" y="66372"/>
                </a:lnTo>
                <a:lnTo>
                  <a:pt x="50158" y="74892"/>
                </a:lnTo>
                <a:lnTo>
                  <a:pt x="36771" y="82460"/>
                </a:lnTo>
                <a:lnTo>
                  <a:pt x="52182" y="82460"/>
                </a:lnTo>
                <a:lnTo>
                  <a:pt x="83671" y="48296"/>
                </a:lnTo>
                <a:lnTo>
                  <a:pt x="84830" y="36820"/>
                </a:lnTo>
                <a:lnTo>
                  <a:pt x="83538" y="24765"/>
                </a:lnTo>
                <a:lnTo>
                  <a:pt x="79755" y="12402"/>
                </a:lnTo>
                <a:lnTo>
                  <a:pt x="73437" y="0"/>
                </a:lnTo>
                <a:close/>
              </a:path>
            </a:pathLst>
          </a:custGeom>
          <a:solidFill>
            <a:srgbClr val="D7EFF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2" name="object 12"/>
          <p:cNvSpPr/>
          <p:nvPr/>
        </p:nvSpPr>
        <p:spPr>
          <a:xfrm>
            <a:off x="1485393" y="2020057"/>
            <a:ext cx="57503" cy="19908"/>
          </a:xfrm>
          <a:custGeom>
            <a:avLst/>
            <a:gdLst/>
            <a:ahLst/>
            <a:cxnLst/>
            <a:rect l="l" t="t" r="r" b="b"/>
            <a:pathLst>
              <a:path w="64653" h="22383">
                <a:moveTo>
                  <a:pt x="48019" y="7061"/>
                </a:moveTo>
                <a:lnTo>
                  <a:pt x="29401" y="7061"/>
                </a:lnTo>
                <a:lnTo>
                  <a:pt x="39534" y="9315"/>
                </a:lnTo>
                <a:lnTo>
                  <a:pt x="51043" y="14429"/>
                </a:lnTo>
                <a:lnTo>
                  <a:pt x="64653" y="22383"/>
                </a:lnTo>
                <a:lnTo>
                  <a:pt x="57742" y="14396"/>
                </a:lnTo>
                <a:lnTo>
                  <a:pt x="48019" y="7061"/>
                </a:lnTo>
                <a:close/>
              </a:path>
              <a:path w="64653" h="22383">
                <a:moveTo>
                  <a:pt x="22894" y="0"/>
                </a:moveTo>
                <a:lnTo>
                  <a:pt x="12731" y="2543"/>
                </a:lnTo>
                <a:lnTo>
                  <a:pt x="4798" y="8491"/>
                </a:lnTo>
                <a:lnTo>
                  <a:pt x="0" y="17683"/>
                </a:lnTo>
                <a:lnTo>
                  <a:pt x="10359" y="11224"/>
                </a:lnTo>
                <a:lnTo>
                  <a:pt x="19918" y="7690"/>
                </a:lnTo>
                <a:lnTo>
                  <a:pt x="29401" y="7061"/>
                </a:lnTo>
                <a:lnTo>
                  <a:pt x="48019" y="7061"/>
                </a:lnTo>
                <a:lnTo>
                  <a:pt x="46303" y="5766"/>
                </a:lnTo>
                <a:lnTo>
                  <a:pt x="34386" y="1021"/>
                </a:lnTo>
                <a:lnTo>
                  <a:pt x="22894" y="0"/>
                </a:lnTo>
                <a:close/>
              </a:path>
            </a:pathLst>
          </a:custGeom>
          <a:solidFill>
            <a:srgbClr val="D7EFF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3" name="object 13"/>
          <p:cNvSpPr/>
          <p:nvPr/>
        </p:nvSpPr>
        <p:spPr>
          <a:xfrm>
            <a:off x="1519995" y="2182117"/>
            <a:ext cx="93105" cy="94548"/>
          </a:xfrm>
          <a:custGeom>
            <a:avLst/>
            <a:gdLst/>
            <a:ahLst/>
            <a:cxnLst/>
            <a:rect l="l" t="t" r="r" b="b"/>
            <a:pathLst>
              <a:path w="104682" h="106304">
                <a:moveTo>
                  <a:pt x="29686" y="92201"/>
                </a:moveTo>
                <a:lnTo>
                  <a:pt x="33387" y="96365"/>
                </a:lnTo>
                <a:lnTo>
                  <a:pt x="42033" y="102936"/>
                </a:lnTo>
                <a:lnTo>
                  <a:pt x="51802" y="106304"/>
                </a:lnTo>
                <a:lnTo>
                  <a:pt x="62667" y="106204"/>
                </a:lnTo>
                <a:lnTo>
                  <a:pt x="74597" y="102372"/>
                </a:lnTo>
                <a:lnTo>
                  <a:pt x="76250" y="101375"/>
                </a:lnTo>
                <a:lnTo>
                  <a:pt x="55055" y="101375"/>
                </a:lnTo>
                <a:lnTo>
                  <a:pt x="43055" y="98521"/>
                </a:lnTo>
                <a:lnTo>
                  <a:pt x="29686" y="92201"/>
                </a:lnTo>
                <a:close/>
              </a:path>
              <a:path w="104682" h="106304">
                <a:moveTo>
                  <a:pt x="72412" y="5637"/>
                </a:moveTo>
                <a:lnTo>
                  <a:pt x="52394" y="5637"/>
                </a:lnTo>
                <a:lnTo>
                  <a:pt x="64437" y="8223"/>
                </a:lnTo>
                <a:lnTo>
                  <a:pt x="76072" y="13982"/>
                </a:lnTo>
                <a:lnTo>
                  <a:pt x="86529" y="23004"/>
                </a:lnTo>
                <a:lnTo>
                  <a:pt x="93269" y="33486"/>
                </a:lnTo>
                <a:lnTo>
                  <a:pt x="97287" y="44219"/>
                </a:lnTo>
                <a:lnTo>
                  <a:pt x="98509" y="55166"/>
                </a:lnTo>
                <a:lnTo>
                  <a:pt x="96862" y="66292"/>
                </a:lnTo>
                <a:lnTo>
                  <a:pt x="65868" y="100742"/>
                </a:lnTo>
                <a:lnTo>
                  <a:pt x="55055" y="101375"/>
                </a:lnTo>
                <a:lnTo>
                  <a:pt x="76250" y="101375"/>
                </a:lnTo>
                <a:lnTo>
                  <a:pt x="104126" y="60206"/>
                </a:lnTo>
                <a:lnTo>
                  <a:pt x="104682" y="48247"/>
                </a:lnTo>
                <a:lnTo>
                  <a:pt x="102140" y="37784"/>
                </a:lnTo>
                <a:lnTo>
                  <a:pt x="95890" y="26667"/>
                </a:lnTo>
                <a:lnTo>
                  <a:pt x="87981" y="16988"/>
                </a:lnTo>
                <a:lnTo>
                  <a:pt x="78713" y="9115"/>
                </a:lnTo>
                <a:lnTo>
                  <a:pt x="72412" y="5637"/>
                </a:lnTo>
                <a:close/>
              </a:path>
              <a:path w="104682" h="106304">
                <a:moveTo>
                  <a:pt x="45730" y="0"/>
                </a:moveTo>
                <a:lnTo>
                  <a:pt x="8693" y="29900"/>
                </a:lnTo>
                <a:lnTo>
                  <a:pt x="0" y="55660"/>
                </a:lnTo>
                <a:lnTo>
                  <a:pt x="2968" y="66370"/>
                </a:lnTo>
                <a:lnTo>
                  <a:pt x="13048" y="74341"/>
                </a:lnTo>
                <a:lnTo>
                  <a:pt x="8853" y="62428"/>
                </a:lnTo>
                <a:lnTo>
                  <a:pt x="7425" y="50582"/>
                </a:lnTo>
                <a:lnTo>
                  <a:pt x="30181" y="9631"/>
                </a:lnTo>
                <a:lnTo>
                  <a:pt x="52394" y="5637"/>
                </a:lnTo>
                <a:lnTo>
                  <a:pt x="72412" y="5637"/>
                </a:lnTo>
                <a:lnTo>
                  <a:pt x="68382" y="3414"/>
                </a:lnTo>
                <a:lnTo>
                  <a:pt x="57289" y="253"/>
                </a:lnTo>
                <a:lnTo>
                  <a:pt x="45730" y="0"/>
                </a:lnTo>
                <a:close/>
              </a:path>
            </a:pathLst>
          </a:custGeom>
          <a:solidFill>
            <a:srgbClr val="D7EFF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4" name="object 14"/>
          <p:cNvSpPr/>
          <p:nvPr/>
        </p:nvSpPr>
        <p:spPr>
          <a:xfrm>
            <a:off x="1489662" y="2045520"/>
            <a:ext cx="48818" cy="46317"/>
          </a:xfrm>
          <a:custGeom>
            <a:avLst/>
            <a:gdLst/>
            <a:ahLst/>
            <a:cxnLst/>
            <a:rect l="l" t="t" r="r" b="b"/>
            <a:pathLst>
              <a:path w="54888" h="52076">
                <a:moveTo>
                  <a:pt x="22032" y="0"/>
                </a:moveTo>
                <a:lnTo>
                  <a:pt x="11795" y="1832"/>
                </a:lnTo>
                <a:lnTo>
                  <a:pt x="4025" y="8747"/>
                </a:lnTo>
                <a:lnTo>
                  <a:pt x="0" y="20254"/>
                </a:lnTo>
                <a:lnTo>
                  <a:pt x="997" y="35862"/>
                </a:lnTo>
                <a:lnTo>
                  <a:pt x="10405" y="46392"/>
                </a:lnTo>
                <a:lnTo>
                  <a:pt x="22626" y="52076"/>
                </a:lnTo>
                <a:lnTo>
                  <a:pt x="31310" y="48130"/>
                </a:lnTo>
                <a:lnTo>
                  <a:pt x="33448" y="46527"/>
                </a:lnTo>
                <a:lnTo>
                  <a:pt x="19671" y="46527"/>
                </a:lnTo>
                <a:lnTo>
                  <a:pt x="11018" y="38039"/>
                </a:lnTo>
                <a:lnTo>
                  <a:pt x="6050" y="23067"/>
                </a:lnTo>
                <a:lnTo>
                  <a:pt x="15002" y="14053"/>
                </a:lnTo>
                <a:lnTo>
                  <a:pt x="26375" y="7367"/>
                </a:lnTo>
                <a:lnTo>
                  <a:pt x="34089" y="7367"/>
                </a:lnTo>
                <a:lnTo>
                  <a:pt x="31079" y="4303"/>
                </a:lnTo>
                <a:lnTo>
                  <a:pt x="22032" y="0"/>
                </a:lnTo>
                <a:close/>
              </a:path>
              <a:path w="54888" h="52076">
                <a:moveTo>
                  <a:pt x="34089" y="7367"/>
                </a:moveTo>
                <a:lnTo>
                  <a:pt x="26375" y="7367"/>
                </a:lnTo>
                <a:lnTo>
                  <a:pt x="35253" y="14748"/>
                </a:lnTo>
                <a:lnTo>
                  <a:pt x="46963" y="25387"/>
                </a:lnTo>
                <a:lnTo>
                  <a:pt x="39006" y="33694"/>
                </a:lnTo>
                <a:lnTo>
                  <a:pt x="29606" y="42909"/>
                </a:lnTo>
                <a:lnTo>
                  <a:pt x="19671" y="46527"/>
                </a:lnTo>
                <a:lnTo>
                  <a:pt x="33448" y="46527"/>
                </a:lnTo>
                <a:lnTo>
                  <a:pt x="41919" y="40175"/>
                </a:lnTo>
                <a:lnTo>
                  <a:pt x="54888" y="30747"/>
                </a:lnTo>
                <a:lnTo>
                  <a:pt x="48954" y="24202"/>
                </a:lnTo>
                <a:lnTo>
                  <a:pt x="39591" y="12966"/>
                </a:lnTo>
                <a:lnTo>
                  <a:pt x="34089" y="7367"/>
                </a:lnTo>
                <a:close/>
              </a:path>
            </a:pathLst>
          </a:custGeom>
          <a:solidFill>
            <a:srgbClr val="D7EFF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5" name="object 15"/>
          <p:cNvSpPr txBox="1"/>
          <p:nvPr/>
        </p:nvSpPr>
        <p:spPr>
          <a:xfrm>
            <a:off x="1979712" y="620688"/>
            <a:ext cx="5797233" cy="7161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00357" algn="ctr"/>
            <a:r>
              <a:rPr sz="1601" dirty="0">
                <a:solidFill>
                  <a:srgbClr val="5F96C8"/>
                </a:solidFill>
                <a:latin typeface="gobCL"/>
                <a:cs typeface="gobCL"/>
              </a:rPr>
              <a:t>Plan de P</a:t>
            </a:r>
            <a:r>
              <a:rPr sz="1601" spc="-45" dirty="0">
                <a:solidFill>
                  <a:srgbClr val="5F96C8"/>
                </a:solidFill>
                <a:latin typeface="gobCL"/>
                <a:cs typeface="gobCL"/>
              </a:rPr>
              <a:t>r</a:t>
            </a:r>
            <a:r>
              <a:rPr sz="1601" dirty="0">
                <a:solidFill>
                  <a:srgbClr val="5F96C8"/>
                </a:solidFill>
                <a:latin typeface="gobCL"/>
                <a:cs typeface="gobCL"/>
              </a:rPr>
              <a:t>evención y </a:t>
            </a:r>
            <a:r>
              <a:rPr sz="1601" dirty="0" err="1">
                <a:solidFill>
                  <a:srgbClr val="5F96C8"/>
                </a:solidFill>
                <a:latin typeface="gobCL"/>
                <a:cs typeface="gobCL"/>
              </a:rPr>
              <a:t>Descon</a:t>
            </a:r>
            <a:r>
              <a:rPr sz="1601" spc="-27" dirty="0" err="1">
                <a:solidFill>
                  <a:srgbClr val="5F96C8"/>
                </a:solidFill>
                <a:latin typeface="gobCL"/>
                <a:cs typeface="gobCL"/>
              </a:rPr>
              <a:t>t</a:t>
            </a:r>
            <a:r>
              <a:rPr sz="1601" dirty="0" err="1">
                <a:solidFill>
                  <a:srgbClr val="5F96C8"/>
                </a:solidFill>
                <a:latin typeface="gobCL"/>
                <a:cs typeface="gobCL"/>
              </a:rPr>
              <a:t>aminación</a:t>
            </a:r>
            <a:r>
              <a:rPr sz="1601" dirty="0">
                <a:solidFill>
                  <a:srgbClr val="5F96C8"/>
                </a:solidFill>
                <a:latin typeface="gobCL"/>
                <a:cs typeface="gobCL"/>
              </a:rPr>
              <a:t> </a:t>
            </a:r>
            <a:r>
              <a:rPr sz="1601" dirty="0" err="1">
                <a:solidFill>
                  <a:srgbClr val="5F96C8"/>
                </a:solidFill>
                <a:latin typeface="gobCL"/>
                <a:cs typeface="gobCL"/>
              </a:rPr>
              <a:t>Atmos</a:t>
            </a:r>
            <a:r>
              <a:rPr sz="1601" spc="-40" dirty="0" err="1">
                <a:solidFill>
                  <a:srgbClr val="5F96C8"/>
                </a:solidFill>
                <a:latin typeface="gobCL"/>
                <a:cs typeface="gobCL"/>
              </a:rPr>
              <a:t>f</a:t>
            </a:r>
            <a:r>
              <a:rPr sz="1601" dirty="0" err="1">
                <a:solidFill>
                  <a:srgbClr val="5F96C8"/>
                </a:solidFill>
                <a:latin typeface="gobCL"/>
                <a:cs typeface="gobCL"/>
              </a:rPr>
              <a:t>érica</a:t>
            </a:r>
            <a:endParaRPr lang="es-MX" sz="1601" dirty="0">
              <a:solidFill>
                <a:srgbClr val="5F96C8"/>
              </a:solidFill>
              <a:latin typeface="gobCL"/>
              <a:cs typeface="gobCL"/>
            </a:endParaRPr>
          </a:p>
          <a:p>
            <a:pPr marR="700357" algn="ctr"/>
            <a:endParaRPr sz="978" dirty="0">
              <a:latin typeface="gobCL"/>
              <a:cs typeface="gobCL"/>
            </a:endParaRPr>
          </a:p>
          <a:p>
            <a:pPr marR="700357" algn="ctr">
              <a:lnSpc>
                <a:spcPts val="3183"/>
              </a:lnSpc>
            </a:pPr>
            <a:r>
              <a:rPr sz="3424" b="1" dirty="0">
                <a:solidFill>
                  <a:srgbClr val="5F96C8"/>
                </a:solidFill>
                <a:latin typeface="gobCL"/>
                <a:cs typeface="gobCL"/>
              </a:rPr>
              <a:t>Sector Residencial</a:t>
            </a:r>
            <a:endParaRPr sz="3424" dirty="0">
              <a:latin typeface="gobCL"/>
              <a:cs typeface="gobCL"/>
            </a:endParaRPr>
          </a:p>
          <a:p>
            <a:pPr>
              <a:lnSpc>
                <a:spcPts val="579"/>
              </a:lnSpc>
              <a:spcBef>
                <a:spcPts val="31"/>
              </a:spcBef>
            </a:pPr>
            <a:endParaRPr sz="579" dirty="0"/>
          </a:p>
          <a:p>
            <a:pPr>
              <a:lnSpc>
                <a:spcPts val="889"/>
              </a:lnSpc>
            </a:pPr>
            <a:endParaRPr sz="889" dirty="0"/>
          </a:p>
          <a:p>
            <a:pPr>
              <a:lnSpc>
                <a:spcPts val="889"/>
              </a:lnSpc>
            </a:pPr>
            <a:endParaRPr sz="889" dirty="0"/>
          </a:p>
          <a:p>
            <a:pPr>
              <a:lnSpc>
                <a:spcPts val="889"/>
              </a:lnSpc>
            </a:pPr>
            <a:endParaRPr sz="889" dirty="0"/>
          </a:p>
        </p:txBody>
      </p:sp>
      <p:sp>
        <p:nvSpPr>
          <p:cNvPr id="16" name="object 16"/>
          <p:cNvSpPr txBox="1"/>
          <p:nvPr/>
        </p:nvSpPr>
        <p:spPr>
          <a:xfrm>
            <a:off x="467544" y="2270924"/>
            <a:ext cx="359198" cy="217130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1296"/>
            <a:r>
              <a:rPr sz="2135" b="1" spc="-45" dirty="0">
                <a:solidFill>
                  <a:srgbClr val="45A5D0"/>
                </a:solidFill>
                <a:latin typeface="gobCL"/>
                <a:cs typeface="gobCL"/>
              </a:rPr>
              <a:t>E</a:t>
            </a:r>
            <a:r>
              <a:rPr sz="2135" b="1" dirty="0">
                <a:solidFill>
                  <a:srgbClr val="45A5D0"/>
                </a:solidFill>
                <a:latin typeface="gobCL"/>
                <a:cs typeface="gobCL"/>
              </a:rPr>
              <a:t>jes princi</a:t>
            </a:r>
            <a:r>
              <a:rPr sz="2135" b="1" spc="-36" dirty="0">
                <a:solidFill>
                  <a:srgbClr val="45A5D0"/>
                </a:solidFill>
                <a:latin typeface="gobCL"/>
                <a:cs typeface="gobCL"/>
              </a:rPr>
              <a:t>p</a:t>
            </a:r>
            <a:r>
              <a:rPr sz="2135" b="1" dirty="0">
                <a:solidFill>
                  <a:srgbClr val="45A5D0"/>
                </a:solidFill>
                <a:latin typeface="gobCL"/>
                <a:cs typeface="gobCL"/>
              </a:rPr>
              <a:t>ales</a:t>
            </a:r>
            <a:endParaRPr sz="2135" dirty="0">
              <a:latin typeface="gobCL"/>
              <a:cs typeface="gobC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30554" y="1700808"/>
            <a:ext cx="0" cy="3311532"/>
          </a:xfrm>
          <a:custGeom>
            <a:avLst/>
            <a:gdLst/>
            <a:ahLst/>
            <a:cxnLst/>
            <a:rect l="l" t="t" r="r" b="b"/>
            <a:pathLst>
              <a:path h="3723284">
                <a:moveTo>
                  <a:pt x="0" y="0"/>
                </a:moveTo>
                <a:lnTo>
                  <a:pt x="0" y="3723284"/>
                </a:lnTo>
              </a:path>
            </a:pathLst>
          </a:custGeom>
          <a:ln w="12700">
            <a:solidFill>
              <a:srgbClr val="45A5D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2" name="object 30"/>
          <p:cNvSpPr txBox="1"/>
          <p:nvPr/>
        </p:nvSpPr>
        <p:spPr>
          <a:xfrm>
            <a:off x="1979712" y="1988840"/>
            <a:ext cx="6542932" cy="44440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162" indent="-254162" algn="just">
              <a:buFontTx/>
              <a:buChar char="-"/>
            </a:pPr>
            <a:r>
              <a:rPr lang="es-CL" b="1" dirty="0">
                <a:solidFill>
                  <a:srgbClr val="595959"/>
                </a:solidFill>
                <a:cs typeface="Calibri"/>
              </a:rPr>
              <a:t>P</a:t>
            </a:r>
            <a:r>
              <a:rPr lang="es-CL" b="1" spc="-27" dirty="0">
                <a:solidFill>
                  <a:srgbClr val="595959"/>
                </a:solidFill>
                <a:cs typeface="Calibri"/>
              </a:rPr>
              <a:t>r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ohibición</a:t>
            </a:r>
            <a:r>
              <a:rPr lang="es-CL" b="1" spc="-9" dirty="0">
                <a:solidFill>
                  <a:srgbClr val="595959"/>
                </a:solidFill>
                <a:cs typeface="Calibri"/>
              </a:rPr>
              <a:t> </a:t>
            </a:r>
            <a:r>
              <a:rPr lang="es-CL" b="1" spc="-14" dirty="0">
                <a:solidFill>
                  <a:srgbClr val="595959"/>
                </a:solidFill>
                <a:cs typeface="Calibri"/>
              </a:rPr>
              <a:t>t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o</a:t>
            </a:r>
            <a:r>
              <a:rPr lang="es-CL" b="1" spc="-22" dirty="0">
                <a:solidFill>
                  <a:srgbClr val="595959"/>
                </a:solidFill>
                <a:cs typeface="Calibri"/>
              </a:rPr>
              <a:t>t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al</a:t>
            </a:r>
            <a:r>
              <a:rPr lang="es-CL" b="1" spc="-4" dirty="0">
                <a:solidFill>
                  <a:srgbClr val="595959"/>
                </a:solidFill>
                <a:cs typeface="Calibri"/>
              </a:rPr>
              <a:t> 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de </a:t>
            </a:r>
            <a:r>
              <a:rPr lang="es-CL" b="1" spc="-14" dirty="0">
                <a:solidFill>
                  <a:srgbClr val="595959"/>
                </a:solidFill>
                <a:cs typeface="Calibri"/>
              </a:rPr>
              <a:t>c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al</a:t>
            </a:r>
            <a:r>
              <a:rPr lang="es-CL" b="1" spc="-18" dirty="0">
                <a:solidFill>
                  <a:srgbClr val="595959"/>
                </a:solidFill>
                <a:cs typeface="Calibri"/>
              </a:rPr>
              <a:t>e</a:t>
            </a:r>
            <a:r>
              <a:rPr lang="es-CL" b="1" spc="-31" dirty="0">
                <a:solidFill>
                  <a:srgbClr val="595959"/>
                </a:solidFill>
                <a:cs typeface="Calibri"/>
              </a:rPr>
              <a:t>f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acción</a:t>
            </a:r>
            <a:r>
              <a:rPr lang="es-CL" b="1" spc="-4" dirty="0">
                <a:solidFill>
                  <a:srgbClr val="595959"/>
                </a:solidFill>
                <a:cs typeface="Calibri"/>
              </a:rPr>
              <a:t> 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a leña en el Gran Santiago: </a:t>
            </a:r>
            <a:r>
              <a:rPr lang="es-CL" dirty="0">
                <a:solidFill>
                  <a:srgbClr val="595959"/>
                </a:solidFill>
                <a:cs typeface="Calibri"/>
              </a:rPr>
              <a:t>incluye la</a:t>
            </a:r>
            <a:r>
              <a:rPr lang="es-CL" spc="-4" dirty="0">
                <a:solidFill>
                  <a:srgbClr val="595959"/>
                </a:solidFill>
                <a:cs typeface="Calibri"/>
              </a:rPr>
              <a:t> </a:t>
            </a:r>
            <a:r>
              <a:rPr lang="es-CL" dirty="0">
                <a:solidFill>
                  <a:srgbClr val="595959"/>
                </a:solidFill>
                <a:cs typeface="Calibri"/>
              </a:rPr>
              <a:t>P</a:t>
            </a:r>
            <a:r>
              <a:rPr lang="es-CL" spc="-22" dirty="0">
                <a:solidFill>
                  <a:srgbClr val="595959"/>
                </a:solidFill>
                <a:cs typeface="Calibri"/>
              </a:rPr>
              <a:t>r</a:t>
            </a:r>
            <a:r>
              <a:rPr lang="es-CL" spc="-9" dirty="0">
                <a:solidFill>
                  <a:srgbClr val="595959"/>
                </a:solidFill>
                <a:cs typeface="Calibri"/>
              </a:rPr>
              <a:t>o</a:t>
            </a:r>
            <a:r>
              <a:rPr lang="es-CL" dirty="0">
                <a:solidFill>
                  <a:srgbClr val="595959"/>
                </a:solidFill>
                <a:cs typeface="Calibri"/>
              </a:rPr>
              <a:t>vincia</a:t>
            </a:r>
            <a:r>
              <a:rPr lang="es-CL" spc="-4" dirty="0">
                <a:solidFill>
                  <a:srgbClr val="595959"/>
                </a:solidFill>
                <a:cs typeface="Calibri"/>
              </a:rPr>
              <a:t> </a:t>
            </a:r>
            <a:r>
              <a:rPr lang="es-CL" dirty="0">
                <a:solidFill>
                  <a:srgbClr val="595959"/>
                </a:solidFill>
                <a:cs typeface="Calibri"/>
              </a:rPr>
              <a:t>de Sa</a:t>
            </a:r>
            <a:r>
              <a:rPr lang="es-CL" spc="-18" dirty="0">
                <a:solidFill>
                  <a:srgbClr val="595959"/>
                </a:solidFill>
                <a:cs typeface="Calibri"/>
              </a:rPr>
              <a:t>n</a:t>
            </a:r>
            <a:r>
              <a:rPr lang="es-CL" spc="-9" dirty="0">
                <a:solidFill>
                  <a:srgbClr val="595959"/>
                </a:solidFill>
                <a:cs typeface="Calibri"/>
              </a:rPr>
              <a:t>tia</a:t>
            </a:r>
            <a:r>
              <a:rPr lang="es-CL" spc="-22" dirty="0">
                <a:solidFill>
                  <a:srgbClr val="595959"/>
                </a:solidFill>
                <a:cs typeface="Calibri"/>
              </a:rPr>
              <a:t>g</a:t>
            </a:r>
            <a:r>
              <a:rPr lang="es-CL" dirty="0">
                <a:solidFill>
                  <a:srgbClr val="595959"/>
                </a:solidFill>
                <a:cs typeface="Calibri"/>
              </a:rPr>
              <a:t>o y las </a:t>
            </a:r>
            <a:r>
              <a:rPr lang="es-CL" spc="-14" dirty="0">
                <a:solidFill>
                  <a:srgbClr val="595959"/>
                </a:solidFill>
                <a:cs typeface="Calibri"/>
              </a:rPr>
              <a:t>c</a:t>
            </a:r>
            <a:r>
              <a:rPr lang="es-CL" dirty="0">
                <a:solidFill>
                  <a:srgbClr val="595959"/>
                </a:solidFill>
                <a:cs typeface="Calibri"/>
              </a:rPr>
              <a:t>omunas de San Berna</a:t>
            </a:r>
            <a:r>
              <a:rPr lang="es-CL" spc="-22" dirty="0">
                <a:solidFill>
                  <a:srgbClr val="595959"/>
                </a:solidFill>
                <a:cs typeface="Calibri"/>
              </a:rPr>
              <a:t>r</a:t>
            </a:r>
            <a:r>
              <a:rPr lang="es-CL" dirty="0">
                <a:solidFill>
                  <a:srgbClr val="595959"/>
                </a:solidFill>
                <a:cs typeface="Calibri"/>
              </a:rPr>
              <a:t>do y Pue</a:t>
            </a:r>
            <a:r>
              <a:rPr lang="es-CL" spc="-18" dirty="0">
                <a:solidFill>
                  <a:srgbClr val="595959"/>
                </a:solidFill>
                <a:cs typeface="Calibri"/>
              </a:rPr>
              <a:t>nt</a:t>
            </a:r>
            <a:r>
              <a:rPr lang="es-CL" dirty="0">
                <a:solidFill>
                  <a:srgbClr val="595959"/>
                </a:solidFill>
                <a:cs typeface="Calibri"/>
              </a:rPr>
              <a:t>e </a:t>
            </a:r>
            <a:r>
              <a:rPr lang="es-CL" dirty="0" smtClean="0">
                <a:solidFill>
                  <a:srgbClr val="595959"/>
                </a:solidFill>
                <a:cs typeface="Calibri"/>
              </a:rPr>
              <a:t>Al</a:t>
            </a:r>
            <a:r>
              <a:rPr lang="es-CL" spc="-18" dirty="0" smtClean="0">
                <a:solidFill>
                  <a:srgbClr val="595959"/>
                </a:solidFill>
                <a:cs typeface="Calibri"/>
              </a:rPr>
              <a:t>t</a:t>
            </a:r>
            <a:r>
              <a:rPr lang="es-CL" dirty="0" smtClean="0">
                <a:solidFill>
                  <a:srgbClr val="595959"/>
                </a:solidFill>
                <a:cs typeface="Calibri"/>
              </a:rPr>
              <a:t>o desde entrada en vigencia del plan. Cocinas también prohibidas.</a:t>
            </a:r>
            <a:endParaRPr lang="es-CL" dirty="0">
              <a:solidFill>
                <a:srgbClr val="595959"/>
              </a:solidFill>
              <a:cs typeface="Calibri"/>
            </a:endParaRPr>
          </a:p>
          <a:p>
            <a:pPr algn="just"/>
            <a:endParaRPr lang="es-CL" b="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r>
              <a:rPr lang="es-CL" b="1" dirty="0">
                <a:solidFill>
                  <a:srgbClr val="595959"/>
                </a:solidFill>
                <a:cs typeface="Calibri"/>
              </a:rPr>
              <a:t>En episodios </a:t>
            </a:r>
            <a:r>
              <a:rPr lang="es-CL" b="1" spc="-9" dirty="0">
                <a:solidFill>
                  <a:srgbClr val="595959"/>
                </a:solidFill>
                <a:cs typeface="Calibri"/>
              </a:rPr>
              <a:t>críti</a:t>
            </a:r>
            <a:r>
              <a:rPr lang="es-CL" b="1" spc="-18" dirty="0">
                <a:solidFill>
                  <a:srgbClr val="595959"/>
                </a:solidFill>
                <a:cs typeface="Calibri"/>
              </a:rPr>
              <a:t>c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os, p</a:t>
            </a:r>
            <a:r>
              <a:rPr lang="es-CL" b="1" spc="-27" dirty="0">
                <a:solidFill>
                  <a:srgbClr val="595959"/>
                </a:solidFill>
                <a:cs typeface="Calibri"/>
              </a:rPr>
              <a:t>r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ohibición de uso de </a:t>
            </a:r>
            <a:r>
              <a:rPr lang="es-CL" b="1" spc="-9" dirty="0">
                <a:solidFill>
                  <a:srgbClr val="595959"/>
                </a:solidFill>
                <a:cs typeface="Calibri"/>
              </a:rPr>
              <a:t>c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al</a:t>
            </a:r>
            <a:r>
              <a:rPr lang="es-CL" b="1" spc="-18" dirty="0">
                <a:solidFill>
                  <a:srgbClr val="595959"/>
                </a:solidFill>
                <a:cs typeface="Calibri"/>
              </a:rPr>
              <a:t>e</a:t>
            </a:r>
            <a:r>
              <a:rPr lang="es-CL" b="1" spc="-31" dirty="0">
                <a:solidFill>
                  <a:srgbClr val="595959"/>
                </a:solidFill>
                <a:cs typeface="Calibri"/>
              </a:rPr>
              <a:t>f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ac</a:t>
            </a:r>
            <a:r>
              <a:rPr lang="es-CL" b="1" spc="-18" dirty="0">
                <a:solidFill>
                  <a:srgbClr val="595959"/>
                </a:solidFill>
                <a:cs typeface="Calibri"/>
              </a:rPr>
              <a:t>t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o</a:t>
            </a:r>
            <a:r>
              <a:rPr lang="es-CL" b="1" spc="-22" dirty="0">
                <a:solidFill>
                  <a:srgbClr val="595959"/>
                </a:solidFill>
                <a:cs typeface="Calibri"/>
              </a:rPr>
              <a:t>r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es a leña</a:t>
            </a:r>
            <a:r>
              <a:rPr lang="es-CL" b="1" spc="-4" dirty="0">
                <a:solidFill>
                  <a:srgbClr val="595959"/>
                </a:solidFill>
                <a:cs typeface="Calibri"/>
              </a:rPr>
              <a:t> 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en </a:t>
            </a:r>
            <a:r>
              <a:rPr lang="es-CL" b="1" spc="-18" dirty="0">
                <a:solidFill>
                  <a:srgbClr val="595959"/>
                </a:solidFill>
                <a:cs typeface="Calibri"/>
              </a:rPr>
              <a:t>t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oda</a:t>
            </a:r>
            <a:r>
              <a:rPr lang="es-CL" b="1" spc="-4" dirty="0">
                <a:solidFill>
                  <a:srgbClr val="595959"/>
                </a:solidFill>
                <a:cs typeface="Calibri"/>
              </a:rPr>
              <a:t> 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la</a:t>
            </a:r>
            <a:r>
              <a:rPr lang="es-CL" b="1" spc="-4" dirty="0">
                <a:solidFill>
                  <a:srgbClr val="595959"/>
                </a:solidFill>
                <a:cs typeface="Calibri"/>
              </a:rPr>
              <a:t> </a:t>
            </a:r>
            <a:r>
              <a:rPr lang="es-CL" b="1" spc="-22" dirty="0">
                <a:solidFill>
                  <a:srgbClr val="595959"/>
                </a:solidFill>
                <a:cs typeface="Calibri"/>
              </a:rPr>
              <a:t>r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egión.</a:t>
            </a:r>
          </a:p>
          <a:p>
            <a:pPr marL="254162" indent="-254162" algn="just">
              <a:buFontTx/>
              <a:buChar char="-"/>
            </a:pPr>
            <a:endParaRPr lang="es-CL" b="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r>
              <a:rPr lang="es-CL" b="1" dirty="0" smtClean="0">
                <a:solidFill>
                  <a:srgbClr val="595959"/>
                </a:solidFill>
                <a:cs typeface="Calibri"/>
              </a:rPr>
              <a:t>Evaluación de </a:t>
            </a:r>
            <a:r>
              <a:rPr lang="es-CL" b="1" dirty="0">
                <a:solidFill>
                  <a:srgbClr val="595959"/>
                </a:solidFill>
                <a:cs typeface="Calibri"/>
              </a:rPr>
              <a:t>Subsidios para el Reacondicionamiento Térmico y Recambio de Calefactores a en la Región </a:t>
            </a:r>
            <a:r>
              <a:rPr lang="es-CL" b="1" dirty="0" smtClean="0">
                <a:solidFill>
                  <a:srgbClr val="595959"/>
                </a:solidFill>
                <a:cs typeface="Calibri"/>
              </a:rPr>
              <a:t>Metropolitana (SERVIU): </a:t>
            </a:r>
            <a:r>
              <a:rPr lang="es-CL" dirty="0" smtClean="0">
                <a:solidFill>
                  <a:srgbClr val="595959"/>
                </a:solidFill>
                <a:cs typeface="Calibri"/>
              </a:rPr>
              <a:t>dependiendo de prohibición en comunas rurales (AMUR).</a:t>
            </a:r>
            <a:endParaRPr lang="es-CL" b="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CL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CL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ES_tradnl" sz="900" dirty="0">
              <a:solidFill>
                <a:srgbClr val="595959"/>
              </a:solidFill>
            </a:endParaRPr>
          </a:p>
        </p:txBody>
      </p:sp>
      <p:sp>
        <p:nvSpPr>
          <p:cNvPr id="26" name="object 4"/>
          <p:cNvSpPr/>
          <p:nvPr/>
        </p:nvSpPr>
        <p:spPr>
          <a:xfrm>
            <a:off x="1187624" y="4138349"/>
            <a:ext cx="753036" cy="73081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</p:spTree>
    <p:extLst>
      <p:ext uri="{BB962C8B-B14F-4D97-AF65-F5344CB8AC3E}">
        <p14:creationId xmlns:p14="http://schemas.microsoft.com/office/powerpoint/2010/main" val="6301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60432" y="620688"/>
            <a:ext cx="673790" cy="805225"/>
          </a:xfrm>
          <a:custGeom>
            <a:avLst/>
            <a:gdLst/>
            <a:ahLst/>
            <a:cxnLst/>
            <a:rect l="l" t="t" r="r" b="b"/>
            <a:pathLst>
              <a:path w="757568" h="905346">
                <a:moveTo>
                  <a:pt x="757568" y="839167"/>
                </a:moveTo>
                <a:lnTo>
                  <a:pt x="609769" y="839167"/>
                </a:lnTo>
                <a:lnTo>
                  <a:pt x="620258" y="846854"/>
                </a:lnTo>
                <a:lnTo>
                  <a:pt x="652948" y="867872"/>
                </a:lnTo>
                <a:lnTo>
                  <a:pt x="687420" y="885231"/>
                </a:lnTo>
                <a:lnTo>
                  <a:pt x="723608" y="898174"/>
                </a:lnTo>
                <a:lnTo>
                  <a:pt x="757568" y="905346"/>
                </a:lnTo>
                <a:lnTo>
                  <a:pt x="757568" y="839167"/>
                </a:lnTo>
                <a:close/>
              </a:path>
              <a:path w="757568" h="905346">
                <a:moveTo>
                  <a:pt x="337629" y="92459"/>
                </a:moveTo>
                <a:lnTo>
                  <a:pt x="288778" y="98004"/>
                </a:lnTo>
                <a:lnTo>
                  <a:pt x="244759" y="113852"/>
                </a:lnTo>
                <a:lnTo>
                  <a:pt x="206771" y="138664"/>
                </a:lnTo>
                <a:lnTo>
                  <a:pt x="176013" y="171101"/>
                </a:lnTo>
                <a:lnTo>
                  <a:pt x="153685" y="209824"/>
                </a:lnTo>
                <a:lnTo>
                  <a:pt x="140985" y="253494"/>
                </a:lnTo>
                <a:lnTo>
                  <a:pt x="138461" y="284695"/>
                </a:lnTo>
                <a:lnTo>
                  <a:pt x="138987" y="297474"/>
                </a:lnTo>
                <a:lnTo>
                  <a:pt x="140340" y="310030"/>
                </a:lnTo>
                <a:lnTo>
                  <a:pt x="126628" y="313046"/>
                </a:lnTo>
                <a:lnTo>
                  <a:pt x="88302" y="328341"/>
                </a:lnTo>
                <a:lnTo>
                  <a:pt x="55225" y="351995"/>
                </a:lnTo>
                <a:lnTo>
                  <a:pt x="28730" y="382702"/>
                </a:lnTo>
                <a:lnTo>
                  <a:pt x="10152" y="419157"/>
                </a:lnTo>
                <a:lnTo>
                  <a:pt x="823" y="460055"/>
                </a:lnTo>
                <a:lnTo>
                  <a:pt x="0" y="474448"/>
                </a:lnTo>
                <a:lnTo>
                  <a:pt x="614" y="489403"/>
                </a:lnTo>
                <a:lnTo>
                  <a:pt x="9470" y="531747"/>
                </a:lnTo>
                <a:lnTo>
                  <a:pt x="27786" y="569315"/>
                </a:lnTo>
                <a:lnTo>
                  <a:pt x="54199" y="600823"/>
                </a:lnTo>
                <a:lnTo>
                  <a:pt x="87348" y="624985"/>
                </a:lnTo>
                <a:lnTo>
                  <a:pt x="125874" y="640516"/>
                </a:lnTo>
                <a:lnTo>
                  <a:pt x="153871" y="645441"/>
                </a:lnTo>
                <a:lnTo>
                  <a:pt x="160995" y="665190"/>
                </a:lnTo>
                <a:lnTo>
                  <a:pt x="178540" y="702913"/>
                </a:lnTo>
                <a:lnTo>
                  <a:pt x="200211" y="737955"/>
                </a:lnTo>
                <a:lnTo>
                  <a:pt x="225684" y="769938"/>
                </a:lnTo>
                <a:lnTo>
                  <a:pt x="254637" y="798483"/>
                </a:lnTo>
                <a:lnTo>
                  <a:pt x="286746" y="823213"/>
                </a:lnTo>
                <a:lnTo>
                  <a:pt x="321688" y="843750"/>
                </a:lnTo>
                <a:lnTo>
                  <a:pt x="359140" y="859716"/>
                </a:lnTo>
                <a:lnTo>
                  <a:pt x="398777" y="870732"/>
                </a:lnTo>
                <a:lnTo>
                  <a:pt x="440277" y="876422"/>
                </a:lnTo>
                <a:lnTo>
                  <a:pt x="461625" y="877150"/>
                </a:lnTo>
                <a:lnTo>
                  <a:pt x="474982" y="876865"/>
                </a:lnTo>
                <a:lnTo>
                  <a:pt x="514134" y="872678"/>
                </a:lnTo>
                <a:lnTo>
                  <a:pt x="551666" y="863743"/>
                </a:lnTo>
                <a:lnTo>
                  <a:pt x="598647" y="844995"/>
                </a:lnTo>
                <a:lnTo>
                  <a:pt x="609769" y="839167"/>
                </a:lnTo>
                <a:lnTo>
                  <a:pt x="757568" y="839167"/>
                </a:lnTo>
                <a:lnTo>
                  <a:pt x="757568" y="147815"/>
                </a:lnTo>
                <a:lnTo>
                  <a:pt x="465892" y="147815"/>
                </a:lnTo>
                <a:lnTo>
                  <a:pt x="456543" y="139170"/>
                </a:lnTo>
                <a:lnTo>
                  <a:pt x="425280" y="117124"/>
                </a:lnTo>
                <a:lnTo>
                  <a:pt x="389857" y="101581"/>
                </a:lnTo>
                <a:lnTo>
                  <a:pt x="351126" y="93401"/>
                </a:lnTo>
                <a:lnTo>
                  <a:pt x="337629" y="92459"/>
                </a:lnTo>
                <a:close/>
              </a:path>
              <a:path w="757568" h="905346">
                <a:moveTo>
                  <a:pt x="715549" y="0"/>
                </a:moveTo>
                <a:lnTo>
                  <a:pt x="668174" y="3925"/>
                </a:lnTo>
                <a:lnTo>
                  <a:pt x="623318" y="15279"/>
                </a:lnTo>
                <a:lnTo>
                  <a:pt x="581614" y="33426"/>
                </a:lnTo>
                <a:lnTo>
                  <a:pt x="543695" y="57730"/>
                </a:lnTo>
                <a:lnTo>
                  <a:pt x="510193" y="87557"/>
                </a:lnTo>
                <a:lnTo>
                  <a:pt x="481741" y="122271"/>
                </a:lnTo>
                <a:lnTo>
                  <a:pt x="465892" y="147815"/>
                </a:lnTo>
                <a:lnTo>
                  <a:pt x="757568" y="147815"/>
                </a:lnTo>
                <a:lnTo>
                  <a:pt x="757568" y="3176"/>
                </a:lnTo>
                <a:lnTo>
                  <a:pt x="754200" y="2603"/>
                </a:lnTo>
                <a:lnTo>
                  <a:pt x="735051" y="657"/>
                </a:lnTo>
                <a:lnTo>
                  <a:pt x="715549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7" name="object 7"/>
          <p:cNvSpPr/>
          <p:nvPr/>
        </p:nvSpPr>
        <p:spPr>
          <a:xfrm>
            <a:off x="0" y="6021288"/>
            <a:ext cx="9143999" cy="8248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76" name="75 Rectángulo"/>
          <p:cNvSpPr/>
          <p:nvPr/>
        </p:nvSpPr>
        <p:spPr>
          <a:xfrm>
            <a:off x="755576" y="4581128"/>
            <a:ext cx="3414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/>
              <a:t>E</a:t>
            </a:r>
            <a:r>
              <a:rPr lang="es-CL" sz="2000" dirty="0" smtClean="0"/>
              <a:t>xisten más de</a:t>
            </a:r>
          </a:p>
          <a:p>
            <a:pPr algn="ctr"/>
            <a:r>
              <a:rPr lang="es-CL" sz="2000" b="1" dirty="0" smtClean="0"/>
              <a:t>13.100 fuentes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4320480" cy="26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95392" cy="26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/>
        </p:nvSpPr>
        <p:spPr>
          <a:xfrm>
            <a:off x="4716016" y="458112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/>
              <a:t>De las emisiones totales de MP del sector industrial, las fuentes que más aportan son los procesos y calderas industriales</a:t>
            </a:r>
          </a:p>
        </p:txBody>
      </p:sp>
      <p:sp>
        <p:nvSpPr>
          <p:cNvPr id="43" name="31 Rectángulo"/>
          <p:cNvSpPr/>
          <p:nvPr/>
        </p:nvSpPr>
        <p:spPr>
          <a:xfrm>
            <a:off x="3474947" y="400388"/>
            <a:ext cx="5692331" cy="48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7135" algn="ctr"/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Plan de P</a:t>
            </a:r>
            <a:r>
              <a:rPr lang="es-CL" sz="1601" spc="-45" dirty="0" smtClean="0">
                <a:solidFill>
                  <a:srgbClr val="0A56A9"/>
                </a:solidFill>
                <a:latin typeface="gobCL"/>
                <a:cs typeface="gobCL"/>
              </a:rPr>
              <a:t>r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evención y Descon</a:t>
            </a:r>
            <a:r>
              <a:rPr lang="es-CL" sz="1601" spc="-27" dirty="0" smtClean="0">
                <a:solidFill>
                  <a:srgbClr val="0A56A9"/>
                </a:solidFill>
                <a:latin typeface="gobCL"/>
                <a:cs typeface="gobCL"/>
              </a:rPr>
              <a:t>t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aminación Atmos</a:t>
            </a:r>
            <a:r>
              <a:rPr lang="es-CL" sz="1601" spc="-40" dirty="0" smtClean="0">
                <a:solidFill>
                  <a:srgbClr val="0A56A9"/>
                </a:solidFill>
                <a:latin typeface="gobCL"/>
                <a:cs typeface="gobCL"/>
              </a:rPr>
              <a:t>f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érica</a:t>
            </a:r>
          </a:p>
          <a:p>
            <a:pPr marR="707135" algn="ctr"/>
            <a:endParaRPr lang="es-CL" sz="978" dirty="0">
              <a:solidFill>
                <a:srgbClr val="0A56A9"/>
              </a:solidFill>
              <a:latin typeface="gobCL"/>
              <a:cs typeface="gobCL"/>
            </a:endParaRPr>
          </a:p>
        </p:txBody>
      </p:sp>
      <p:sp>
        <p:nvSpPr>
          <p:cNvPr id="44" name="object 7"/>
          <p:cNvSpPr txBox="1">
            <a:spLocks/>
          </p:cNvSpPr>
          <p:nvPr/>
        </p:nvSpPr>
        <p:spPr>
          <a:xfrm>
            <a:off x="449280" y="260648"/>
            <a:ext cx="793914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0">
                <a:solidFill>
                  <a:srgbClr val="006CB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293">
              <a:tabLst>
                <a:tab pos="2222996" algn="l"/>
                <a:tab pos="4576988" algn="l"/>
              </a:tabLst>
            </a:pPr>
            <a:r>
              <a:rPr lang="es-ES" sz="3200" dirty="0">
                <a:solidFill>
                  <a:srgbClr val="0A56A9"/>
                </a:solidFill>
              </a:rPr>
              <a:t>Sector </a:t>
            </a:r>
            <a:r>
              <a:rPr lang="es-ES" sz="3200" dirty="0" smtClean="0">
                <a:solidFill>
                  <a:srgbClr val="0A56A9"/>
                </a:solidFill>
              </a:rPr>
              <a:t>Industrial</a:t>
            </a:r>
            <a:endParaRPr lang="es-ES" sz="3200" dirty="0">
              <a:solidFill>
                <a:srgbClr val="0A5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EEE7B5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3" name="object 3"/>
          <p:cNvSpPr/>
          <p:nvPr/>
        </p:nvSpPr>
        <p:spPr>
          <a:xfrm>
            <a:off x="8460432" y="620688"/>
            <a:ext cx="673790" cy="805225"/>
          </a:xfrm>
          <a:custGeom>
            <a:avLst/>
            <a:gdLst/>
            <a:ahLst/>
            <a:cxnLst/>
            <a:rect l="l" t="t" r="r" b="b"/>
            <a:pathLst>
              <a:path w="757568" h="905346">
                <a:moveTo>
                  <a:pt x="757568" y="839167"/>
                </a:moveTo>
                <a:lnTo>
                  <a:pt x="609769" y="839167"/>
                </a:lnTo>
                <a:lnTo>
                  <a:pt x="620258" y="846854"/>
                </a:lnTo>
                <a:lnTo>
                  <a:pt x="652948" y="867872"/>
                </a:lnTo>
                <a:lnTo>
                  <a:pt x="687420" y="885231"/>
                </a:lnTo>
                <a:lnTo>
                  <a:pt x="723608" y="898174"/>
                </a:lnTo>
                <a:lnTo>
                  <a:pt x="757568" y="905346"/>
                </a:lnTo>
                <a:lnTo>
                  <a:pt x="757568" y="839167"/>
                </a:lnTo>
                <a:close/>
              </a:path>
              <a:path w="757568" h="905346">
                <a:moveTo>
                  <a:pt x="337629" y="92459"/>
                </a:moveTo>
                <a:lnTo>
                  <a:pt x="288778" y="98004"/>
                </a:lnTo>
                <a:lnTo>
                  <a:pt x="244759" y="113852"/>
                </a:lnTo>
                <a:lnTo>
                  <a:pt x="206771" y="138664"/>
                </a:lnTo>
                <a:lnTo>
                  <a:pt x="176013" y="171101"/>
                </a:lnTo>
                <a:lnTo>
                  <a:pt x="153685" y="209824"/>
                </a:lnTo>
                <a:lnTo>
                  <a:pt x="140985" y="253494"/>
                </a:lnTo>
                <a:lnTo>
                  <a:pt x="138461" y="284695"/>
                </a:lnTo>
                <a:lnTo>
                  <a:pt x="138987" y="297474"/>
                </a:lnTo>
                <a:lnTo>
                  <a:pt x="140340" y="310030"/>
                </a:lnTo>
                <a:lnTo>
                  <a:pt x="126628" y="313046"/>
                </a:lnTo>
                <a:lnTo>
                  <a:pt x="88302" y="328341"/>
                </a:lnTo>
                <a:lnTo>
                  <a:pt x="55225" y="351995"/>
                </a:lnTo>
                <a:lnTo>
                  <a:pt x="28730" y="382702"/>
                </a:lnTo>
                <a:lnTo>
                  <a:pt x="10152" y="419157"/>
                </a:lnTo>
                <a:lnTo>
                  <a:pt x="823" y="460055"/>
                </a:lnTo>
                <a:lnTo>
                  <a:pt x="0" y="474448"/>
                </a:lnTo>
                <a:lnTo>
                  <a:pt x="614" y="489403"/>
                </a:lnTo>
                <a:lnTo>
                  <a:pt x="9470" y="531747"/>
                </a:lnTo>
                <a:lnTo>
                  <a:pt x="27786" y="569315"/>
                </a:lnTo>
                <a:lnTo>
                  <a:pt x="54199" y="600823"/>
                </a:lnTo>
                <a:lnTo>
                  <a:pt x="87348" y="624985"/>
                </a:lnTo>
                <a:lnTo>
                  <a:pt x="125874" y="640516"/>
                </a:lnTo>
                <a:lnTo>
                  <a:pt x="153871" y="645441"/>
                </a:lnTo>
                <a:lnTo>
                  <a:pt x="160995" y="665190"/>
                </a:lnTo>
                <a:lnTo>
                  <a:pt x="178540" y="702913"/>
                </a:lnTo>
                <a:lnTo>
                  <a:pt x="200211" y="737955"/>
                </a:lnTo>
                <a:lnTo>
                  <a:pt x="225684" y="769938"/>
                </a:lnTo>
                <a:lnTo>
                  <a:pt x="254637" y="798483"/>
                </a:lnTo>
                <a:lnTo>
                  <a:pt x="286746" y="823213"/>
                </a:lnTo>
                <a:lnTo>
                  <a:pt x="321688" y="843750"/>
                </a:lnTo>
                <a:lnTo>
                  <a:pt x="359140" y="859716"/>
                </a:lnTo>
                <a:lnTo>
                  <a:pt x="398777" y="870732"/>
                </a:lnTo>
                <a:lnTo>
                  <a:pt x="440277" y="876422"/>
                </a:lnTo>
                <a:lnTo>
                  <a:pt x="461625" y="877150"/>
                </a:lnTo>
                <a:lnTo>
                  <a:pt x="474982" y="876865"/>
                </a:lnTo>
                <a:lnTo>
                  <a:pt x="514134" y="872678"/>
                </a:lnTo>
                <a:lnTo>
                  <a:pt x="551666" y="863743"/>
                </a:lnTo>
                <a:lnTo>
                  <a:pt x="598647" y="844995"/>
                </a:lnTo>
                <a:lnTo>
                  <a:pt x="609769" y="839167"/>
                </a:lnTo>
                <a:lnTo>
                  <a:pt x="757568" y="839167"/>
                </a:lnTo>
                <a:lnTo>
                  <a:pt x="757568" y="147815"/>
                </a:lnTo>
                <a:lnTo>
                  <a:pt x="465892" y="147815"/>
                </a:lnTo>
                <a:lnTo>
                  <a:pt x="456543" y="139170"/>
                </a:lnTo>
                <a:lnTo>
                  <a:pt x="425280" y="117124"/>
                </a:lnTo>
                <a:lnTo>
                  <a:pt x="389857" y="101581"/>
                </a:lnTo>
                <a:lnTo>
                  <a:pt x="351126" y="93401"/>
                </a:lnTo>
                <a:lnTo>
                  <a:pt x="337629" y="92459"/>
                </a:lnTo>
                <a:close/>
              </a:path>
              <a:path w="757568" h="905346">
                <a:moveTo>
                  <a:pt x="715549" y="0"/>
                </a:moveTo>
                <a:lnTo>
                  <a:pt x="668174" y="3925"/>
                </a:lnTo>
                <a:lnTo>
                  <a:pt x="623318" y="15279"/>
                </a:lnTo>
                <a:lnTo>
                  <a:pt x="581614" y="33426"/>
                </a:lnTo>
                <a:lnTo>
                  <a:pt x="543695" y="57730"/>
                </a:lnTo>
                <a:lnTo>
                  <a:pt x="510193" y="87557"/>
                </a:lnTo>
                <a:lnTo>
                  <a:pt x="481741" y="122271"/>
                </a:lnTo>
                <a:lnTo>
                  <a:pt x="465892" y="147815"/>
                </a:lnTo>
                <a:lnTo>
                  <a:pt x="757568" y="147815"/>
                </a:lnTo>
                <a:lnTo>
                  <a:pt x="757568" y="3176"/>
                </a:lnTo>
                <a:lnTo>
                  <a:pt x="754200" y="2603"/>
                </a:lnTo>
                <a:lnTo>
                  <a:pt x="735051" y="657"/>
                </a:lnTo>
                <a:lnTo>
                  <a:pt x="715549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633663" cy="6478793"/>
          </a:xfrm>
          <a:custGeom>
            <a:avLst/>
            <a:gdLst/>
            <a:ahLst/>
            <a:cxnLst/>
            <a:rect l="l" t="t" r="r" b="b"/>
            <a:pathLst>
              <a:path w="4641329" h="6858000">
                <a:moveTo>
                  <a:pt x="4641329" y="0"/>
                </a:moveTo>
                <a:lnTo>
                  <a:pt x="0" y="0"/>
                </a:lnTo>
                <a:lnTo>
                  <a:pt x="0" y="6858000"/>
                </a:lnTo>
                <a:lnTo>
                  <a:pt x="2300363" y="6858000"/>
                </a:lnTo>
                <a:lnTo>
                  <a:pt x="4641329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7" name="object 7"/>
          <p:cNvSpPr/>
          <p:nvPr/>
        </p:nvSpPr>
        <p:spPr>
          <a:xfrm>
            <a:off x="0" y="6021288"/>
            <a:ext cx="9143999" cy="8248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8" name="object 8"/>
          <p:cNvSpPr/>
          <p:nvPr/>
        </p:nvSpPr>
        <p:spPr>
          <a:xfrm>
            <a:off x="683568" y="404664"/>
            <a:ext cx="1059125" cy="1059136"/>
          </a:xfrm>
          <a:custGeom>
            <a:avLst/>
            <a:gdLst/>
            <a:ahLst/>
            <a:cxnLst/>
            <a:rect l="l" t="t" r="r" b="b"/>
            <a:pathLst>
              <a:path w="1190815" h="1190828">
                <a:moveTo>
                  <a:pt x="595401" y="0"/>
                </a:moveTo>
                <a:lnTo>
                  <a:pt x="546569" y="1973"/>
                </a:lnTo>
                <a:lnTo>
                  <a:pt x="498824" y="7792"/>
                </a:lnTo>
                <a:lnTo>
                  <a:pt x="452320" y="17304"/>
                </a:lnTo>
                <a:lnTo>
                  <a:pt x="407209" y="30354"/>
                </a:lnTo>
                <a:lnTo>
                  <a:pt x="363645" y="46790"/>
                </a:lnTo>
                <a:lnTo>
                  <a:pt x="321781" y="66458"/>
                </a:lnTo>
                <a:lnTo>
                  <a:pt x="281770" y="89206"/>
                </a:lnTo>
                <a:lnTo>
                  <a:pt x="243766" y="114879"/>
                </a:lnTo>
                <a:lnTo>
                  <a:pt x="207921" y="143325"/>
                </a:lnTo>
                <a:lnTo>
                  <a:pt x="174390" y="174391"/>
                </a:lnTo>
                <a:lnTo>
                  <a:pt x="143324" y="207923"/>
                </a:lnTo>
                <a:lnTo>
                  <a:pt x="114878" y="243768"/>
                </a:lnTo>
                <a:lnTo>
                  <a:pt x="89205" y="281774"/>
                </a:lnTo>
                <a:lnTo>
                  <a:pt x="66458" y="321785"/>
                </a:lnTo>
                <a:lnTo>
                  <a:pt x="46789" y="363650"/>
                </a:lnTo>
                <a:lnTo>
                  <a:pt x="30354" y="407216"/>
                </a:lnTo>
                <a:lnTo>
                  <a:pt x="17304" y="452328"/>
                </a:lnTo>
                <a:lnTo>
                  <a:pt x="7792" y="498834"/>
                </a:lnTo>
                <a:lnTo>
                  <a:pt x="1973" y="546580"/>
                </a:lnTo>
                <a:lnTo>
                  <a:pt x="0" y="595414"/>
                </a:lnTo>
                <a:lnTo>
                  <a:pt x="1973" y="644247"/>
                </a:lnTo>
                <a:lnTo>
                  <a:pt x="7792" y="691994"/>
                </a:lnTo>
                <a:lnTo>
                  <a:pt x="17304" y="738499"/>
                </a:lnTo>
                <a:lnTo>
                  <a:pt x="30354" y="783612"/>
                </a:lnTo>
                <a:lnTo>
                  <a:pt x="46789" y="827177"/>
                </a:lnTo>
                <a:lnTo>
                  <a:pt x="66458" y="869042"/>
                </a:lnTo>
                <a:lnTo>
                  <a:pt x="89205" y="909054"/>
                </a:lnTo>
                <a:lnTo>
                  <a:pt x="114878" y="947059"/>
                </a:lnTo>
                <a:lnTo>
                  <a:pt x="143324" y="982904"/>
                </a:lnTo>
                <a:lnTo>
                  <a:pt x="174390" y="1016436"/>
                </a:lnTo>
                <a:lnTo>
                  <a:pt x="207921" y="1047502"/>
                </a:lnTo>
                <a:lnTo>
                  <a:pt x="243766" y="1075948"/>
                </a:lnTo>
                <a:lnTo>
                  <a:pt x="281770" y="1101622"/>
                </a:lnTo>
                <a:lnTo>
                  <a:pt x="321781" y="1124369"/>
                </a:lnTo>
                <a:lnTo>
                  <a:pt x="363645" y="1144038"/>
                </a:lnTo>
                <a:lnTo>
                  <a:pt x="407209" y="1160473"/>
                </a:lnTo>
                <a:lnTo>
                  <a:pt x="452320" y="1173524"/>
                </a:lnTo>
                <a:lnTo>
                  <a:pt x="498824" y="1183035"/>
                </a:lnTo>
                <a:lnTo>
                  <a:pt x="546569" y="1188854"/>
                </a:lnTo>
                <a:lnTo>
                  <a:pt x="595401" y="1190828"/>
                </a:lnTo>
                <a:lnTo>
                  <a:pt x="644235" y="1188854"/>
                </a:lnTo>
                <a:lnTo>
                  <a:pt x="691981" y="1183035"/>
                </a:lnTo>
                <a:lnTo>
                  <a:pt x="738487" y="1173524"/>
                </a:lnTo>
                <a:lnTo>
                  <a:pt x="783599" y="1160473"/>
                </a:lnTo>
                <a:lnTo>
                  <a:pt x="827164" y="1144038"/>
                </a:lnTo>
                <a:lnTo>
                  <a:pt x="869029" y="1124369"/>
                </a:lnTo>
                <a:lnTo>
                  <a:pt x="909041" y="1101622"/>
                </a:lnTo>
                <a:lnTo>
                  <a:pt x="947046" y="1075948"/>
                </a:lnTo>
                <a:lnTo>
                  <a:pt x="982891" y="1047502"/>
                </a:lnTo>
                <a:lnTo>
                  <a:pt x="1016423" y="1016436"/>
                </a:lnTo>
                <a:lnTo>
                  <a:pt x="1047489" y="982904"/>
                </a:lnTo>
                <a:lnTo>
                  <a:pt x="1075935" y="947059"/>
                </a:lnTo>
                <a:lnTo>
                  <a:pt x="1101609" y="909054"/>
                </a:lnTo>
                <a:lnTo>
                  <a:pt x="1124357" y="869042"/>
                </a:lnTo>
                <a:lnTo>
                  <a:pt x="1144025" y="827177"/>
                </a:lnTo>
                <a:lnTo>
                  <a:pt x="1160461" y="783612"/>
                </a:lnTo>
                <a:lnTo>
                  <a:pt x="1173511" y="738499"/>
                </a:lnTo>
                <a:lnTo>
                  <a:pt x="1183022" y="691994"/>
                </a:lnTo>
                <a:lnTo>
                  <a:pt x="1188841" y="644247"/>
                </a:lnTo>
                <a:lnTo>
                  <a:pt x="1190815" y="595414"/>
                </a:lnTo>
                <a:lnTo>
                  <a:pt x="1188841" y="546580"/>
                </a:lnTo>
                <a:lnTo>
                  <a:pt x="1183022" y="498834"/>
                </a:lnTo>
                <a:lnTo>
                  <a:pt x="1173511" y="452328"/>
                </a:lnTo>
                <a:lnTo>
                  <a:pt x="1160461" y="407216"/>
                </a:lnTo>
                <a:lnTo>
                  <a:pt x="1144025" y="363650"/>
                </a:lnTo>
                <a:lnTo>
                  <a:pt x="1124357" y="321785"/>
                </a:lnTo>
                <a:lnTo>
                  <a:pt x="1101609" y="281774"/>
                </a:lnTo>
                <a:lnTo>
                  <a:pt x="1075935" y="243768"/>
                </a:lnTo>
                <a:lnTo>
                  <a:pt x="1047489" y="207923"/>
                </a:lnTo>
                <a:lnTo>
                  <a:pt x="1016423" y="174391"/>
                </a:lnTo>
                <a:lnTo>
                  <a:pt x="982891" y="143325"/>
                </a:lnTo>
                <a:lnTo>
                  <a:pt x="947046" y="114879"/>
                </a:lnTo>
                <a:lnTo>
                  <a:pt x="909041" y="89206"/>
                </a:lnTo>
                <a:lnTo>
                  <a:pt x="869029" y="66458"/>
                </a:lnTo>
                <a:lnTo>
                  <a:pt x="827164" y="46790"/>
                </a:lnTo>
                <a:lnTo>
                  <a:pt x="783599" y="30354"/>
                </a:lnTo>
                <a:lnTo>
                  <a:pt x="738487" y="17304"/>
                </a:lnTo>
                <a:lnTo>
                  <a:pt x="691981" y="7792"/>
                </a:lnTo>
                <a:lnTo>
                  <a:pt x="644235" y="1973"/>
                </a:lnTo>
                <a:lnTo>
                  <a:pt x="595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9" name="object 9"/>
          <p:cNvSpPr/>
          <p:nvPr/>
        </p:nvSpPr>
        <p:spPr>
          <a:xfrm>
            <a:off x="683568" y="404664"/>
            <a:ext cx="1059125" cy="1059136"/>
          </a:xfrm>
          <a:custGeom>
            <a:avLst/>
            <a:gdLst/>
            <a:ahLst/>
            <a:cxnLst/>
            <a:rect l="l" t="t" r="r" b="b"/>
            <a:pathLst>
              <a:path w="1190815" h="1190828">
                <a:moveTo>
                  <a:pt x="1190815" y="595414"/>
                </a:moveTo>
                <a:lnTo>
                  <a:pt x="1188841" y="644247"/>
                </a:lnTo>
                <a:lnTo>
                  <a:pt x="1183022" y="691994"/>
                </a:lnTo>
                <a:lnTo>
                  <a:pt x="1173511" y="738499"/>
                </a:lnTo>
                <a:lnTo>
                  <a:pt x="1160461" y="783612"/>
                </a:lnTo>
                <a:lnTo>
                  <a:pt x="1144025" y="827177"/>
                </a:lnTo>
                <a:lnTo>
                  <a:pt x="1124357" y="869042"/>
                </a:lnTo>
                <a:lnTo>
                  <a:pt x="1101609" y="909054"/>
                </a:lnTo>
                <a:lnTo>
                  <a:pt x="1075935" y="947059"/>
                </a:lnTo>
                <a:lnTo>
                  <a:pt x="1047489" y="982904"/>
                </a:lnTo>
                <a:lnTo>
                  <a:pt x="1016423" y="1016436"/>
                </a:lnTo>
                <a:lnTo>
                  <a:pt x="982891" y="1047502"/>
                </a:lnTo>
                <a:lnTo>
                  <a:pt x="947046" y="1075948"/>
                </a:lnTo>
                <a:lnTo>
                  <a:pt x="909041" y="1101622"/>
                </a:lnTo>
                <a:lnTo>
                  <a:pt x="869029" y="1124369"/>
                </a:lnTo>
                <a:lnTo>
                  <a:pt x="827164" y="1144038"/>
                </a:lnTo>
                <a:lnTo>
                  <a:pt x="783599" y="1160473"/>
                </a:lnTo>
                <a:lnTo>
                  <a:pt x="738487" y="1173524"/>
                </a:lnTo>
                <a:lnTo>
                  <a:pt x="691981" y="1183035"/>
                </a:lnTo>
                <a:lnTo>
                  <a:pt x="644235" y="1188854"/>
                </a:lnTo>
                <a:lnTo>
                  <a:pt x="595401" y="1190828"/>
                </a:lnTo>
                <a:lnTo>
                  <a:pt x="546569" y="1188854"/>
                </a:lnTo>
                <a:lnTo>
                  <a:pt x="498824" y="1183035"/>
                </a:lnTo>
                <a:lnTo>
                  <a:pt x="452320" y="1173524"/>
                </a:lnTo>
                <a:lnTo>
                  <a:pt x="407209" y="1160473"/>
                </a:lnTo>
                <a:lnTo>
                  <a:pt x="363645" y="1144038"/>
                </a:lnTo>
                <a:lnTo>
                  <a:pt x="321781" y="1124369"/>
                </a:lnTo>
                <a:lnTo>
                  <a:pt x="281770" y="1101622"/>
                </a:lnTo>
                <a:lnTo>
                  <a:pt x="243766" y="1075948"/>
                </a:lnTo>
                <a:lnTo>
                  <a:pt x="207921" y="1047502"/>
                </a:lnTo>
                <a:lnTo>
                  <a:pt x="174390" y="1016436"/>
                </a:lnTo>
                <a:lnTo>
                  <a:pt x="143324" y="982904"/>
                </a:lnTo>
                <a:lnTo>
                  <a:pt x="114878" y="947059"/>
                </a:lnTo>
                <a:lnTo>
                  <a:pt x="89205" y="909054"/>
                </a:lnTo>
                <a:lnTo>
                  <a:pt x="66458" y="869042"/>
                </a:lnTo>
                <a:lnTo>
                  <a:pt x="46789" y="827177"/>
                </a:lnTo>
                <a:lnTo>
                  <a:pt x="30354" y="783612"/>
                </a:lnTo>
                <a:lnTo>
                  <a:pt x="17304" y="738499"/>
                </a:lnTo>
                <a:lnTo>
                  <a:pt x="7792" y="691994"/>
                </a:lnTo>
                <a:lnTo>
                  <a:pt x="1973" y="644247"/>
                </a:lnTo>
                <a:lnTo>
                  <a:pt x="0" y="595414"/>
                </a:lnTo>
                <a:lnTo>
                  <a:pt x="1973" y="546580"/>
                </a:lnTo>
                <a:lnTo>
                  <a:pt x="7792" y="498834"/>
                </a:lnTo>
                <a:lnTo>
                  <a:pt x="17304" y="452328"/>
                </a:lnTo>
                <a:lnTo>
                  <a:pt x="30354" y="407216"/>
                </a:lnTo>
                <a:lnTo>
                  <a:pt x="46789" y="363650"/>
                </a:lnTo>
                <a:lnTo>
                  <a:pt x="66458" y="321785"/>
                </a:lnTo>
                <a:lnTo>
                  <a:pt x="89205" y="281774"/>
                </a:lnTo>
                <a:lnTo>
                  <a:pt x="114878" y="243768"/>
                </a:lnTo>
                <a:lnTo>
                  <a:pt x="143324" y="207923"/>
                </a:lnTo>
                <a:lnTo>
                  <a:pt x="174390" y="174391"/>
                </a:lnTo>
                <a:lnTo>
                  <a:pt x="207921" y="143325"/>
                </a:lnTo>
                <a:lnTo>
                  <a:pt x="243766" y="114879"/>
                </a:lnTo>
                <a:lnTo>
                  <a:pt x="281770" y="89206"/>
                </a:lnTo>
                <a:lnTo>
                  <a:pt x="321781" y="66458"/>
                </a:lnTo>
                <a:lnTo>
                  <a:pt x="363645" y="46790"/>
                </a:lnTo>
                <a:lnTo>
                  <a:pt x="407209" y="30354"/>
                </a:lnTo>
                <a:lnTo>
                  <a:pt x="452320" y="17304"/>
                </a:lnTo>
                <a:lnTo>
                  <a:pt x="498824" y="7792"/>
                </a:lnTo>
                <a:lnTo>
                  <a:pt x="546569" y="1973"/>
                </a:lnTo>
                <a:lnTo>
                  <a:pt x="595401" y="0"/>
                </a:lnTo>
                <a:lnTo>
                  <a:pt x="644235" y="1973"/>
                </a:lnTo>
                <a:lnTo>
                  <a:pt x="691981" y="7792"/>
                </a:lnTo>
                <a:lnTo>
                  <a:pt x="738487" y="17304"/>
                </a:lnTo>
                <a:lnTo>
                  <a:pt x="783599" y="30354"/>
                </a:lnTo>
                <a:lnTo>
                  <a:pt x="827164" y="46790"/>
                </a:lnTo>
                <a:lnTo>
                  <a:pt x="869029" y="66458"/>
                </a:lnTo>
                <a:lnTo>
                  <a:pt x="909041" y="89206"/>
                </a:lnTo>
                <a:lnTo>
                  <a:pt x="947046" y="114879"/>
                </a:lnTo>
                <a:lnTo>
                  <a:pt x="982891" y="143325"/>
                </a:lnTo>
                <a:lnTo>
                  <a:pt x="1016423" y="174391"/>
                </a:lnTo>
                <a:lnTo>
                  <a:pt x="1047489" y="207923"/>
                </a:lnTo>
                <a:lnTo>
                  <a:pt x="1075935" y="243768"/>
                </a:lnTo>
                <a:lnTo>
                  <a:pt x="1101609" y="281774"/>
                </a:lnTo>
                <a:lnTo>
                  <a:pt x="1124357" y="321785"/>
                </a:lnTo>
                <a:lnTo>
                  <a:pt x="1144025" y="363650"/>
                </a:lnTo>
                <a:lnTo>
                  <a:pt x="1160461" y="407216"/>
                </a:lnTo>
                <a:lnTo>
                  <a:pt x="1173511" y="452328"/>
                </a:lnTo>
                <a:lnTo>
                  <a:pt x="1183022" y="498834"/>
                </a:lnTo>
                <a:lnTo>
                  <a:pt x="1188841" y="546580"/>
                </a:lnTo>
                <a:lnTo>
                  <a:pt x="1190815" y="595414"/>
                </a:lnTo>
                <a:close/>
              </a:path>
            </a:pathLst>
          </a:custGeom>
          <a:ln w="43789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0" name="object 10"/>
          <p:cNvSpPr/>
          <p:nvPr/>
        </p:nvSpPr>
        <p:spPr>
          <a:xfrm>
            <a:off x="915411" y="994446"/>
            <a:ext cx="595432" cy="381269"/>
          </a:xfrm>
          <a:custGeom>
            <a:avLst/>
            <a:gdLst/>
            <a:ahLst/>
            <a:cxnLst/>
            <a:rect l="l" t="t" r="r" b="b"/>
            <a:pathLst>
              <a:path w="669467" h="428675">
                <a:moveTo>
                  <a:pt x="0" y="428675"/>
                </a:moveTo>
                <a:lnTo>
                  <a:pt x="0" y="105105"/>
                </a:lnTo>
                <a:lnTo>
                  <a:pt x="1012" y="90539"/>
                </a:lnTo>
                <a:lnTo>
                  <a:pt x="15105" y="50982"/>
                </a:lnTo>
                <a:lnTo>
                  <a:pt x="42886" y="20528"/>
                </a:lnTo>
                <a:lnTo>
                  <a:pt x="80637" y="2892"/>
                </a:lnTo>
                <a:lnTo>
                  <a:pt x="564375" y="0"/>
                </a:lnTo>
                <a:lnTo>
                  <a:pt x="578938" y="1012"/>
                </a:lnTo>
                <a:lnTo>
                  <a:pt x="618488" y="15105"/>
                </a:lnTo>
                <a:lnTo>
                  <a:pt x="648940" y="42889"/>
                </a:lnTo>
                <a:lnTo>
                  <a:pt x="666575" y="80645"/>
                </a:lnTo>
                <a:lnTo>
                  <a:pt x="668963" y="94804"/>
                </a:lnTo>
                <a:lnTo>
                  <a:pt x="669467" y="428675"/>
                </a:lnTo>
              </a:path>
            </a:pathLst>
          </a:custGeom>
          <a:ln w="43789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1" name="object 11"/>
          <p:cNvSpPr/>
          <p:nvPr/>
        </p:nvSpPr>
        <p:spPr>
          <a:xfrm>
            <a:off x="915411" y="1150238"/>
            <a:ext cx="595432" cy="0"/>
          </a:xfrm>
          <a:custGeom>
            <a:avLst/>
            <a:gdLst/>
            <a:ahLst/>
            <a:cxnLst/>
            <a:rect l="l" t="t" r="r" b="b"/>
            <a:pathLst>
              <a:path w="669467">
                <a:moveTo>
                  <a:pt x="0" y="0"/>
                </a:moveTo>
                <a:lnTo>
                  <a:pt x="669467" y="0"/>
                </a:lnTo>
              </a:path>
            </a:pathLst>
          </a:custGeom>
          <a:ln w="43789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2" name="object 12"/>
          <p:cNvSpPr/>
          <p:nvPr/>
        </p:nvSpPr>
        <p:spPr>
          <a:xfrm>
            <a:off x="1213127" y="1150238"/>
            <a:ext cx="0" cy="313563"/>
          </a:xfrm>
          <a:custGeom>
            <a:avLst/>
            <a:gdLst/>
            <a:ahLst/>
            <a:cxnLst/>
            <a:rect l="l" t="t" r="r" b="b"/>
            <a:pathLst>
              <a:path h="352551">
                <a:moveTo>
                  <a:pt x="0" y="0"/>
                </a:moveTo>
                <a:lnTo>
                  <a:pt x="0" y="352552"/>
                </a:lnTo>
              </a:path>
            </a:pathLst>
          </a:custGeom>
          <a:ln w="43789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3" name="object 13"/>
          <p:cNvSpPr/>
          <p:nvPr/>
        </p:nvSpPr>
        <p:spPr>
          <a:xfrm>
            <a:off x="1065709" y="1150238"/>
            <a:ext cx="0" cy="292745"/>
          </a:xfrm>
          <a:custGeom>
            <a:avLst/>
            <a:gdLst/>
            <a:ahLst/>
            <a:cxnLst/>
            <a:rect l="l" t="t" r="r" b="b"/>
            <a:pathLst>
              <a:path h="329145">
                <a:moveTo>
                  <a:pt x="0" y="0"/>
                </a:moveTo>
                <a:lnTo>
                  <a:pt x="0" y="329145"/>
                </a:lnTo>
              </a:path>
            </a:pathLst>
          </a:custGeom>
          <a:ln w="43789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4" name="object 14"/>
          <p:cNvSpPr/>
          <p:nvPr/>
        </p:nvSpPr>
        <p:spPr>
          <a:xfrm>
            <a:off x="1363526" y="1150238"/>
            <a:ext cx="0" cy="291853"/>
          </a:xfrm>
          <a:custGeom>
            <a:avLst/>
            <a:gdLst/>
            <a:ahLst/>
            <a:cxnLst/>
            <a:rect l="l" t="t" r="r" b="b"/>
            <a:pathLst>
              <a:path h="328142">
                <a:moveTo>
                  <a:pt x="0" y="0"/>
                </a:moveTo>
                <a:lnTo>
                  <a:pt x="0" y="328142"/>
                </a:lnTo>
              </a:path>
            </a:pathLst>
          </a:custGeom>
          <a:ln w="43789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5" name="object 15"/>
          <p:cNvSpPr/>
          <p:nvPr/>
        </p:nvSpPr>
        <p:spPr>
          <a:xfrm>
            <a:off x="1404682" y="1055595"/>
            <a:ext cx="42299" cy="38299"/>
          </a:xfrm>
          <a:custGeom>
            <a:avLst/>
            <a:gdLst/>
            <a:ahLst/>
            <a:cxnLst/>
            <a:rect l="l" t="t" r="r" b="b"/>
            <a:pathLst>
              <a:path w="47558" h="43061">
                <a:moveTo>
                  <a:pt x="12416" y="0"/>
                </a:moveTo>
                <a:lnTo>
                  <a:pt x="3311" y="9545"/>
                </a:lnTo>
                <a:lnTo>
                  <a:pt x="0" y="24645"/>
                </a:lnTo>
                <a:lnTo>
                  <a:pt x="4817" y="34892"/>
                </a:lnTo>
                <a:lnTo>
                  <a:pt x="15732" y="41586"/>
                </a:lnTo>
                <a:lnTo>
                  <a:pt x="32917" y="43061"/>
                </a:lnTo>
                <a:lnTo>
                  <a:pt x="43463" y="34398"/>
                </a:lnTo>
                <a:lnTo>
                  <a:pt x="47558" y="21011"/>
                </a:lnTo>
                <a:lnTo>
                  <a:pt x="46938" y="15712"/>
                </a:lnTo>
                <a:lnTo>
                  <a:pt x="41513" y="6369"/>
                </a:lnTo>
                <a:lnTo>
                  <a:pt x="30149" y="604"/>
                </a:lnTo>
                <a:lnTo>
                  <a:pt x="12416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6" name="object 16"/>
          <p:cNvSpPr/>
          <p:nvPr/>
        </p:nvSpPr>
        <p:spPr>
          <a:xfrm>
            <a:off x="1263954" y="1055595"/>
            <a:ext cx="42299" cy="38299"/>
          </a:xfrm>
          <a:custGeom>
            <a:avLst/>
            <a:gdLst/>
            <a:ahLst/>
            <a:cxnLst/>
            <a:rect l="l" t="t" r="r" b="b"/>
            <a:pathLst>
              <a:path w="47558" h="43061">
                <a:moveTo>
                  <a:pt x="12416" y="0"/>
                </a:moveTo>
                <a:lnTo>
                  <a:pt x="3311" y="9545"/>
                </a:lnTo>
                <a:lnTo>
                  <a:pt x="0" y="24645"/>
                </a:lnTo>
                <a:lnTo>
                  <a:pt x="4817" y="34892"/>
                </a:lnTo>
                <a:lnTo>
                  <a:pt x="15732" y="41586"/>
                </a:lnTo>
                <a:lnTo>
                  <a:pt x="32917" y="43061"/>
                </a:lnTo>
                <a:lnTo>
                  <a:pt x="43463" y="34398"/>
                </a:lnTo>
                <a:lnTo>
                  <a:pt x="47558" y="21011"/>
                </a:lnTo>
                <a:lnTo>
                  <a:pt x="46938" y="15712"/>
                </a:lnTo>
                <a:lnTo>
                  <a:pt x="41513" y="6369"/>
                </a:lnTo>
                <a:lnTo>
                  <a:pt x="30149" y="604"/>
                </a:lnTo>
                <a:lnTo>
                  <a:pt x="12416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7" name="object 17"/>
          <p:cNvSpPr/>
          <p:nvPr/>
        </p:nvSpPr>
        <p:spPr>
          <a:xfrm>
            <a:off x="1334711" y="1055595"/>
            <a:ext cx="42299" cy="38299"/>
          </a:xfrm>
          <a:custGeom>
            <a:avLst/>
            <a:gdLst/>
            <a:ahLst/>
            <a:cxnLst/>
            <a:rect l="l" t="t" r="r" b="b"/>
            <a:pathLst>
              <a:path w="47558" h="43061">
                <a:moveTo>
                  <a:pt x="12416" y="0"/>
                </a:moveTo>
                <a:lnTo>
                  <a:pt x="3311" y="9545"/>
                </a:lnTo>
                <a:lnTo>
                  <a:pt x="0" y="24645"/>
                </a:lnTo>
                <a:lnTo>
                  <a:pt x="4817" y="34892"/>
                </a:lnTo>
                <a:lnTo>
                  <a:pt x="15732" y="41586"/>
                </a:lnTo>
                <a:lnTo>
                  <a:pt x="32917" y="43061"/>
                </a:lnTo>
                <a:lnTo>
                  <a:pt x="43463" y="34398"/>
                </a:lnTo>
                <a:lnTo>
                  <a:pt x="47558" y="21011"/>
                </a:lnTo>
                <a:lnTo>
                  <a:pt x="46938" y="15712"/>
                </a:lnTo>
                <a:lnTo>
                  <a:pt x="41513" y="6369"/>
                </a:lnTo>
                <a:lnTo>
                  <a:pt x="30149" y="604"/>
                </a:lnTo>
                <a:lnTo>
                  <a:pt x="12416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8" name="object 18"/>
          <p:cNvSpPr/>
          <p:nvPr/>
        </p:nvSpPr>
        <p:spPr>
          <a:xfrm>
            <a:off x="984675" y="748995"/>
            <a:ext cx="96610" cy="245452"/>
          </a:xfrm>
          <a:custGeom>
            <a:avLst/>
            <a:gdLst/>
            <a:ahLst/>
            <a:cxnLst/>
            <a:rect l="l" t="t" r="r" b="b"/>
            <a:pathLst>
              <a:path w="108623" h="275971">
                <a:moveTo>
                  <a:pt x="91109" y="0"/>
                </a:moveTo>
                <a:lnTo>
                  <a:pt x="17513" y="0"/>
                </a:lnTo>
                <a:lnTo>
                  <a:pt x="0" y="275971"/>
                </a:lnTo>
                <a:lnTo>
                  <a:pt x="108623" y="275971"/>
                </a:lnTo>
                <a:lnTo>
                  <a:pt x="91109" y="0"/>
                </a:lnTo>
                <a:close/>
              </a:path>
            </a:pathLst>
          </a:custGeom>
          <a:ln w="43789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9" name="object 19"/>
          <p:cNvSpPr/>
          <p:nvPr/>
        </p:nvSpPr>
        <p:spPr>
          <a:xfrm>
            <a:off x="1116514" y="748995"/>
            <a:ext cx="96610" cy="245452"/>
          </a:xfrm>
          <a:custGeom>
            <a:avLst/>
            <a:gdLst/>
            <a:ahLst/>
            <a:cxnLst/>
            <a:rect l="l" t="t" r="r" b="b"/>
            <a:pathLst>
              <a:path w="108623" h="275971">
                <a:moveTo>
                  <a:pt x="91109" y="0"/>
                </a:moveTo>
                <a:lnTo>
                  <a:pt x="17513" y="0"/>
                </a:lnTo>
                <a:lnTo>
                  <a:pt x="0" y="275971"/>
                </a:lnTo>
                <a:lnTo>
                  <a:pt x="108623" y="275971"/>
                </a:lnTo>
                <a:lnTo>
                  <a:pt x="91109" y="0"/>
                </a:lnTo>
                <a:close/>
              </a:path>
            </a:pathLst>
          </a:custGeom>
          <a:ln w="43789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0" name="object 20"/>
          <p:cNvSpPr/>
          <p:nvPr/>
        </p:nvSpPr>
        <p:spPr>
          <a:xfrm>
            <a:off x="1019393" y="608797"/>
            <a:ext cx="67178" cy="66689"/>
          </a:xfrm>
          <a:custGeom>
            <a:avLst/>
            <a:gdLst/>
            <a:ahLst/>
            <a:cxnLst/>
            <a:rect l="l" t="t" r="r" b="b"/>
            <a:pathLst>
              <a:path w="75530" h="74981">
                <a:moveTo>
                  <a:pt x="29494" y="0"/>
                </a:moveTo>
                <a:lnTo>
                  <a:pt x="17602" y="5036"/>
                </a:lnTo>
                <a:lnTo>
                  <a:pt x="8169" y="14196"/>
                </a:lnTo>
                <a:lnTo>
                  <a:pt x="2024" y="27049"/>
                </a:lnTo>
                <a:lnTo>
                  <a:pt x="0" y="43166"/>
                </a:lnTo>
                <a:lnTo>
                  <a:pt x="4532" y="55802"/>
                </a:lnTo>
                <a:lnTo>
                  <a:pt x="13308" y="65921"/>
                </a:lnTo>
                <a:lnTo>
                  <a:pt x="25663" y="72616"/>
                </a:lnTo>
                <a:lnTo>
                  <a:pt x="40935" y="74981"/>
                </a:lnTo>
                <a:lnTo>
                  <a:pt x="54519" y="71132"/>
                </a:lnTo>
                <a:lnTo>
                  <a:pt x="65502" y="62854"/>
                </a:lnTo>
                <a:lnTo>
                  <a:pt x="72850" y="51177"/>
                </a:lnTo>
                <a:lnTo>
                  <a:pt x="75530" y="37133"/>
                </a:lnTo>
                <a:lnTo>
                  <a:pt x="74294" y="27606"/>
                </a:lnTo>
                <a:lnTo>
                  <a:pt x="68880" y="16288"/>
                </a:lnTo>
                <a:lnTo>
                  <a:pt x="59421" y="7395"/>
                </a:lnTo>
                <a:lnTo>
                  <a:pt x="46198" y="1705"/>
                </a:lnTo>
                <a:lnTo>
                  <a:pt x="2949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1" name="object 21"/>
          <p:cNvSpPr/>
          <p:nvPr/>
        </p:nvSpPr>
        <p:spPr>
          <a:xfrm>
            <a:off x="1012168" y="568337"/>
            <a:ext cx="67178" cy="66689"/>
          </a:xfrm>
          <a:custGeom>
            <a:avLst/>
            <a:gdLst/>
            <a:ahLst/>
            <a:cxnLst/>
            <a:rect l="l" t="t" r="r" b="b"/>
            <a:pathLst>
              <a:path w="75530" h="74981">
                <a:moveTo>
                  <a:pt x="29494" y="0"/>
                </a:moveTo>
                <a:lnTo>
                  <a:pt x="17602" y="5036"/>
                </a:lnTo>
                <a:lnTo>
                  <a:pt x="8169" y="14196"/>
                </a:lnTo>
                <a:lnTo>
                  <a:pt x="2024" y="27049"/>
                </a:lnTo>
                <a:lnTo>
                  <a:pt x="0" y="43166"/>
                </a:lnTo>
                <a:lnTo>
                  <a:pt x="4532" y="55802"/>
                </a:lnTo>
                <a:lnTo>
                  <a:pt x="13308" y="65921"/>
                </a:lnTo>
                <a:lnTo>
                  <a:pt x="25663" y="72616"/>
                </a:lnTo>
                <a:lnTo>
                  <a:pt x="40935" y="74981"/>
                </a:lnTo>
                <a:lnTo>
                  <a:pt x="54519" y="71132"/>
                </a:lnTo>
                <a:lnTo>
                  <a:pt x="65502" y="62854"/>
                </a:lnTo>
                <a:lnTo>
                  <a:pt x="72850" y="51177"/>
                </a:lnTo>
                <a:lnTo>
                  <a:pt x="75530" y="37133"/>
                </a:lnTo>
                <a:lnTo>
                  <a:pt x="74294" y="27606"/>
                </a:lnTo>
                <a:lnTo>
                  <a:pt x="68880" y="16288"/>
                </a:lnTo>
                <a:lnTo>
                  <a:pt x="59421" y="7395"/>
                </a:lnTo>
                <a:lnTo>
                  <a:pt x="46198" y="1705"/>
                </a:lnTo>
                <a:lnTo>
                  <a:pt x="2949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2" name="object 22"/>
          <p:cNvSpPr/>
          <p:nvPr/>
        </p:nvSpPr>
        <p:spPr>
          <a:xfrm>
            <a:off x="1059854" y="574996"/>
            <a:ext cx="67178" cy="66689"/>
          </a:xfrm>
          <a:custGeom>
            <a:avLst/>
            <a:gdLst/>
            <a:ahLst/>
            <a:cxnLst/>
            <a:rect l="l" t="t" r="r" b="b"/>
            <a:pathLst>
              <a:path w="75530" h="74981">
                <a:moveTo>
                  <a:pt x="29494" y="0"/>
                </a:moveTo>
                <a:lnTo>
                  <a:pt x="17602" y="5036"/>
                </a:lnTo>
                <a:lnTo>
                  <a:pt x="8169" y="14196"/>
                </a:lnTo>
                <a:lnTo>
                  <a:pt x="2024" y="27049"/>
                </a:lnTo>
                <a:lnTo>
                  <a:pt x="0" y="43166"/>
                </a:lnTo>
                <a:lnTo>
                  <a:pt x="4532" y="55802"/>
                </a:lnTo>
                <a:lnTo>
                  <a:pt x="13308" y="65921"/>
                </a:lnTo>
                <a:lnTo>
                  <a:pt x="25663" y="72616"/>
                </a:lnTo>
                <a:lnTo>
                  <a:pt x="40935" y="74981"/>
                </a:lnTo>
                <a:lnTo>
                  <a:pt x="54519" y="71132"/>
                </a:lnTo>
                <a:lnTo>
                  <a:pt x="65502" y="62854"/>
                </a:lnTo>
                <a:lnTo>
                  <a:pt x="72850" y="51177"/>
                </a:lnTo>
                <a:lnTo>
                  <a:pt x="75530" y="37133"/>
                </a:lnTo>
                <a:lnTo>
                  <a:pt x="74294" y="27606"/>
                </a:lnTo>
                <a:lnTo>
                  <a:pt x="68880" y="16288"/>
                </a:lnTo>
                <a:lnTo>
                  <a:pt x="59421" y="7395"/>
                </a:lnTo>
                <a:lnTo>
                  <a:pt x="46198" y="1705"/>
                </a:lnTo>
                <a:lnTo>
                  <a:pt x="2949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3" name="object 23"/>
          <p:cNvSpPr/>
          <p:nvPr/>
        </p:nvSpPr>
        <p:spPr>
          <a:xfrm>
            <a:off x="1059854" y="541195"/>
            <a:ext cx="67178" cy="66689"/>
          </a:xfrm>
          <a:custGeom>
            <a:avLst/>
            <a:gdLst/>
            <a:ahLst/>
            <a:cxnLst/>
            <a:rect l="l" t="t" r="r" b="b"/>
            <a:pathLst>
              <a:path w="75530" h="74981">
                <a:moveTo>
                  <a:pt x="29494" y="0"/>
                </a:moveTo>
                <a:lnTo>
                  <a:pt x="17602" y="5036"/>
                </a:lnTo>
                <a:lnTo>
                  <a:pt x="8169" y="14196"/>
                </a:lnTo>
                <a:lnTo>
                  <a:pt x="2024" y="27049"/>
                </a:lnTo>
                <a:lnTo>
                  <a:pt x="0" y="43166"/>
                </a:lnTo>
                <a:lnTo>
                  <a:pt x="4532" y="55802"/>
                </a:lnTo>
                <a:lnTo>
                  <a:pt x="13308" y="65921"/>
                </a:lnTo>
                <a:lnTo>
                  <a:pt x="25663" y="72616"/>
                </a:lnTo>
                <a:lnTo>
                  <a:pt x="40935" y="74981"/>
                </a:lnTo>
                <a:lnTo>
                  <a:pt x="54519" y="71132"/>
                </a:lnTo>
                <a:lnTo>
                  <a:pt x="65502" y="62854"/>
                </a:lnTo>
                <a:lnTo>
                  <a:pt x="72850" y="51177"/>
                </a:lnTo>
                <a:lnTo>
                  <a:pt x="75530" y="37133"/>
                </a:lnTo>
                <a:lnTo>
                  <a:pt x="74294" y="27606"/>
                </a:lnTo>
                <a:lnTo>
                  <a:pt x="68880" y="16288"/>
                </a:lnTo>
                <a:lnTo>
                  <a:pt x="59421" y="7395"/>
                </a:lnTo>
                <a:lnTo>
                  <a:pt x="46198" y="1705"/>
                </a:lnTo>
                <a:lnTo>
                  <a:pt x="2949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4" name="object 24"/>
          <p:cNvSpPr/>
          <p:nvPr/>
        </p:nvSpPr>
        <p:spPr>
          <a:xfrm>
            <a:off x="1102413" y="511193"/>
            <a:ext cx="126152" cy="125294"/>
          </a:xfrm>
          <a:custGeom>
            <a:avLst/>
            <a:gdLst/>
            <a:ahLst/>
            <a:cxnLst/>
            <a:rect l="l" t="t" r="r" b="b"/>
            <a:pathLst>
              <a:path w="141837" h="140872">
                <a:moveTo>
                  <a:pt x="62548" y="0"/>
                </a:moveTo>
                <a:lnTo>
                  <a:pt x="26910" y="15258"/>
                </a:lnTo>
                <a:lnTo>
                  <a:pt x="4455" y="49629"/>
                </a:lnTo>
                <a:lnTo>
                  <a:pt x="0" y="81400"/>
                </a:lnTo>
                <a:lnTo>
                  <a:pt x="3131" y="93874"/>
                </a:lnTo>
                <a:lnTo>
                  <a:pt x="25956" y="124472"/>
                </a:lnTo>
                <a:lnTo>
                  <a:pt x="66926" y="140067"/>
                </a:lnTo>
                <a:lnTo>
                  <a:pt x="84170" y="140872"/>
                </a:lnTo>
                <a:lnTo>
                  <a:pt x="97710" y="136811"/>
                </a:lnTo>
                <a:lnTo>
                  <a:pt x="129486" y="110989"/>
                </a:lnTo>
                <a:lnTo>
                  <a:pt x="141837" y="70865"/>
                </a:lnTo>
                <a:lnTo>
                  <a:pt x="141601" y="65027"/>
                </a:lnTo>
                <a:lnTo>
                  <a:pt x="127139" y="28234"/>
                </a:lnTo>
                <a:lnTo>
                  <a:pt x="93463" y="4828"/>
                </a:lnTo>
                <a:lnTo>
                  <a:pt x="62548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5" name="object 25"/>
          <p:cNvSpPr/>
          <p:nvPr/>
        </p:nvSpPr>
        <p:spPr>
          <a:xfrm>
            <a:off x="1046240" y="489518"/>
            <a:ext cx="126152" cy="125294"/>
          </a:xfrm>
          <a:custGeom>
            <a:avLst/>
            <a:gdLst/>
            <a:ahLst/>
            <a:cxnLst/>
            <a:rect l="l" t="t" r="r" b="b"/>
            <a:pathLst>
              <a:path w="141837" h="140872">
                <a:moveTo>
                  <a:pt x="62548" y="0"/>
                </a:moveTo>
                <a:lnTo>
                  <a:pt x="26910" y="15258"/>
                </a:lnTo>
                <a:lnTo>
                  <a:pt x="4455" y="49629"/>
                </a:lnTo>
                <a:lnTo>
                  <a:pt x="0" y="81400"/>
                </a:lnTo>
                <a:lnTo>
                  <a:pt x="3131" y="93874"/>
                </a:lnTo>
                <a:lnTo>
                  <a:pt x="25956" y="124472"/>
                </a:lnTo>
                <a:lnTo>
                  <a:pt x="66926" y="140067"/>
                </a:lnTo>
                <a:lnTo>
                  <a:pt x="84170" y="140872"/>
                </a:lnTo>
                <a:lnTo>
                  <a:pt x="97710" y="136811"/>
                </a:lnTo>
                <a:lnTo>
                  <a:pt x="129486" y="110989"/>
                </a:lnTo>
                <a:lnTo>
                  <a:pt x="141837" y="70865"/>
                </a:lnTo>
                <a:lnTo>
                  <a:pt x="141601" y="65027"/>
                </a:lnTo>
                <a:lnTo>
                  <a:pt x="127139" y="28234"/>
                </a:lnTo>
                <a:lnTo>
                  <a:pt x="93463" y="4828"/>
                </a:lnTo>
                <a:lnTo>
                  <a:pt x="62548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6" name="object 26"/>
          <p:cNvSpPr/>
          <p:nvPr/>
        </p:nvSpPr>
        <p:spPr>
          <a:xfrm>
            <a:off x="1004466" y="644327"/>
            <a:ext cx="48304" cy="48284"/>
          </a:xfrm>
          <a:custGeom>
            <a:avLst/>
            <a:gdLst/>
            <a:ahLst/>
            <a:cxnLst/>
            <a:rect l="l" t="t" r="r" b="b"/>
            <a:pathLst>
              <a:path w="54310" h="54288">
                <a:moveTo>
                  <a:pt x="26264" y="0"/>
                </a:moveTo>
                <a:lnTo>
                  <a:pt x="12970" y="4005"/>
                </a:lnTo>
                <a:lnTo>
                  <a:pt x="3564" y="13871"/>
                </a:lnTo>
                <a:lnTo>
                  <a:pt x="0" y="27786"/>
                </a:lnTo>
                <a:lnTo>
                  <a:pt x="3923" y="41190"/>
                </a:lnTo>
                <a:lnTo>
                  <a:pt x="13729" y="50685"/>
                </a:lnTo>
                <a:lnTo>
                  <a:pt x="27508" y="54288"/>
                </a:lnTo>
                <a:lnTo>
                  <a:pt x="41051" y="50473"/>
                </a:lnTo>
                <a:lnTo>
                  <a:pt x="50658" y="40749"/>
                </a:lnTo>
                <a:lnTo>
                  <a:pt x="54310" y="27138"/>
                </a:lnTo>
                <a:lnTo>
                  <a:pt x="54288" y="26052"/>
                </a:lnTo>
                <a:lnTo>
                  <a:pt x="50215" y="12852"/>
                </a:lnTo>
                <a:lnTo>
                  <a:pt x="40295" y="3526"/>
                </a:lnTo>
                <a:lnTo>
                  <a:pt x="2626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7" name="object 27"/>
          <p:cNvSpPr/>
          <p:nvPr/>
        </p:nvSpPr>
        <p:spPr>
          <a:xfrm>
            <a:off x="1154354" y="608797"/>
            <a:ext cx="67178" cy="66689"/>
          </a:xfrm>
          <a:custGeom>
            <a:avLst/>
            <a:gdLst/>
            <a:ahLst/>
            <a:cxnLst/>
            <a:rect l="l" t="t" r="r" b="b"/>
            <a:pathLst>
              <a:path w="75530" h="74981">
                <a:moveTo>
                  <a:pt x="29494" y="0"/>
                </a:moveTo>
                <a:lnTo>
                  <a:pt x="17602" y="5036"/>
                </a:lnTo>
                <a:lnTo>
                  <a:pt x="8169" y="14196"/>
                </a:lnTo>
                <a:lnTo>
                  <a:pt x="2024" y="27049"/>
                </a:lnTo>
                <a:lnTo>
                  <a:pt x="0" y="43166"/>
                </a:lnTo>
                <a:lnTo>
                  <a:pt x="4532" y="55802"/>
                </a:lnTo>
                <a:lnTo>
                  <a:pt x="13308" y="65921"/>
                </a:lnTo>
                <a:lnTo>
                  <a:pt x="25663" y="72616"/>
                </a:lnTo>
                <a:lnTo>
                  <a:pt x="40935" y="74981"/>
                </a:lnTo>
                <a:lnTo>
                  <a:pt x="54519" y="71132"/>
                </a:lnTo>
                <a:lnTo>
                  <a:pt x="65502" y="62854"/>
                </a:lnTo>
                <a:lnTo>
                  <a:pt x="72850" y="51177"/>
                </a:lnTo>
                <a:lnTo>
                  <a:pt x="75530" y="37133"/>
                </a:lnTo>
                <a:lnTo>
                  <a:pt x="74294" y="27606"/>
                </a:lnTo>
                <a:lnTo>
                  <a:pt x="68880" y="16288"/>
                </a:lnTo>
                <a:lnTo>
                  <a:pt x="59421" y="7395"/>
                </a:lnTo>
                <a:lnTo>
                  <a:pt x="46198" y="1705"/>
                </a:lnTo>
                <a:lnTo>
                  <a:pt x="2949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8" name="object 28"/>
          <p:cNvSpPr/>
          <p:nvPr/>
        </p:nvSpPr>
        <p:spPr>
          <a:xfrm>
            <a:off x="1147128" y="568337"/>
            <a:ext cx="67178" cy="66689"/>
          </a:xfrm>
          <a:custGeom>
            <a:avLst/>
            <a:gdLst/>
            <a:ahLst/>
            <a:cxnLst/>
            <a:rect l="l" t="t" r="r" b="b"/>
            <a:pathLst>
              <a:path w="75530" h="74981">
                <a:moveTo>
                  <a:pt x="29494" y="0"/>
                </a:moveTo>
                <a:lnTo>
                  <a:pt x="17602" y="5036"/>
                </a:lnTo>
                <a:lnTo>
                  <a:pt x="8169" y="14196"/>
                </a:lnTo>
                <a:lnTo>
                  <a:pt x="2024" y="27049"/>
                </a:lnTo>
                <a:lnTo>
                  <a:pt x="0" y="43166"/>
                </a:lnTo>
                <a:lnTo>
                  <a:pt x="4532" y="55802"/>
                </a:lnTo>
                <a:lnTo>
                  <a:pt x="13308" y="65921"/>
                </a:lnTo>
                <a:lnTo>
                  <a:pt x="25663" y="72616"/>
                </a:lnTo>
                <a:lnTo>
                  <a:pt x="40935" y="74981"/>
                </a:lnTo>
                <a:lnTo>
                  <a:pt x="54519" y="71132"/>
                </a:lnTo>
                <a:lnTo>
                  <a:pt x="65502" y="62854"/>
                </a:lnTo>
                <a:lnTo>
                  <a:pt x="72850" y="51177"/>
                </a:lnTo>
                <a:lnTo>
                  <a:pt x="75530" y="37133"/>
                </a:lnTo>
                <a:lnTo>
                  <a:pt x="74294" y="27606"/>
                </a:lnTo>
                <a:lnTo>
                  <a:pt x="68880" y="16288"/>
                </a:lnTo>
                <a:lnTo>
                  <a:pt x="59421" y="7395"/>
                </a:lnTo>
                <a:lnTo>
                  <a:pt x="46198" y="1705"/>
                </a:lnTo>
                <a:lnTo>
                  <a:pt x="2949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9" name="object 29"/>
          <p:cNvSpPr/>
          <p:nvPr/>
        </p:nvSpPr>
        <p:spPr>
          <a:xfrm>
            <a:off x="1194815" y="574996"/>
            <a:ext cx="67178" cy="66689"/>
          </a:xfrm>
          <a:custGeom>
            <a:avLst/>
            <a:gdLst/>
            <a:ahLst/>
            <a:cxnLst/>
            <a:rect l="l" t="t" r="r" b="b"/>
            <a:pathLst>
              <a:path w="75530" h="74981">
                <a:moveTo>
                  <a:pt x="29494" y="0"/>
                </a:moveTo>
                <a:lnTo>
                  <a:pt x="17602" y="5036"/>
                </a:lnTo>
                <a:lnTo>
                  <a:pt x="8169" y="14196"/>
                </a:lnTo>
                <a:lnTo>
                  <a:pt x="2024" y="27049"/>
                </a:lnTo>
                <a:lnTo>
                  <a:pt x="0" y="43166"/>
                </a:lnTo>
                <a:lnTo>
                  <a:pt x="4532" y="55802"/>
                </a:lnTo>
                <a:lnTo>
                  <a:pt x="13308" y="65921"/>
                </a:lnTo>
                <a:lnTo>
                  <a:pt x="25663" y="72616"/>
                </a:lnTo>
                <a:lnTo>
                  <a:pt x="40935" y="74981"/>
                </a:lnTo>
                <a:lnTo>
                  <a:pt x="54519" y="71132"/>
                </a:lnTo>
                <a:lnTo>
                  <a:pt x="65502" y="62854"/>
                </a:lnTo>
                <a:lnTo>
                  <a:pt x="72850" y="51177"/>
                </a:lnTo>
                <a:lnTo>
                  <a:pt x="75530" y="37133"/>
                </a:lnTo>
                <a:lnTo>
                  <a:pt x="74294" y="27606"/>
                </a:lnTo>
                <a:lnTo>
                  <a:pt x="68880" y="16288"/>
                </a:lnTo>
                <a:lnTo>
                  <a:pt x="59421" y="7395"/>
                </a:lnTo>
                <a:lnTo>
                  <a:pt x="46198" y="1705"/>
                </a:lnTo>
                <a:lnTo>
                  <a:pt x="2949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30" name="object 30"/>
          <p:cNvSpPr/>
          <p:nvPr/>
        </p:nvSpPr>
        <p:spPr>
          <a:xfrm>
            <a:off x="1194815" y="541195"/>
            <a:ext cx="67178" cy="66689"/>
          </a:xfrm>
          <a:custGeom>
            <a:avLst/>
            <a:gdLst/>
            <a:ahLst/>
            <a:cxnLst/>
            <a:rect l="l" t="t" r="r" b="b"/>
            <a:pathLst>
              <a:path w="75530" h="74981">
                <a:moveTo>
                  <a:pt x="29494" y="0"/>
                </a:moveTo>
                <a:lnTo>
                  <a:pt x="17602" y="5036"/>
                </a:lnTo>
                <a:lnTo>
                  <a:pt x="8169" y="14196"/>
                </a:lnTo>
                <a:lnTo>
                  <a:pt x="2024" y="27049"/>
                </a:lnTo>
                <a:lnTo>
                  <a:pt x="0" y="43166"/>
                </a:lnTo>
                <a:lnTo>
                  <a:pt x="4532" y="55802"/>
                </a:lnTo>
                <a:lnTo>
                  <a:pt x="13308" y="65921"/>
                </a:lnTo>
                <a:lnTo>
                  <a:pt x="25663" y="72616"/>
                </a:lnTo>
                <a:lnTo>
                  <a:pt x="40935" y="74981"/>
                </a:lnTo>
                <a:lnTo>
                  <a:pt x="54519" y="71132"/>
                </a:lnTo>
                <a:lnTo>
                  <a:pt x="65502" y="62854"/>
                </a:lnTo>
                <a:lnTo>
                  <a:pt x="72850" y="51177"/>
                </a:lnTo>
                <a:lnTo>
                  <a:pt x="75530" y="37133"/>
                </a:lnTo>
                <a:lnTo>
                  <a:pt x="74294" y="27606"/>
                </a:lnTo>
                <a:lnTo>
                  <a:pt x="68880" y="16288"/>
                </a:lnTo>
                <a:lnTo>
                  <a:pt x="59421" y="7395"/>
                </a:lnTo>
                <a:lnTo>
                  <a:pt x="46198" y="1705"/>
                </a:lnTo>
                <a:lnTo>
                  <a:pt x="2949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31" name="object 31"/>
          <p:cNvSpPr/>
          <p:nvPr/>
        </p:nvSpPr>
        <p:spPr>
          <a:xfrm>
            <a:off x="1237375" y="511193"/>
            <a:ext cx="126152" cy="125294"/>
          </a:xfrm>
          <a:custGeom>
            <a:avLst/>
            <a:gdLst/>
            <a:ahLst/>
            <a:cxnLst/>
            <a:rect l="l" t="t" r="r" b="b"/>
            <a:pathLst>
              <a:path w="141837" h="140872">
                <a:moveTo>
                  <a:pt x="62548" y="0"/>
                </a:moveTo>
                <a:lnTo>
                  <a:pt x="26910" y="15258"/>
                </a:lnTo>
                <a:lnTo>
                  <a:pt x="4455" y="49629"/>
                </a:lnTo>
                <a:lnTo>
                  <a:pt x="0" y="81400"/>
                </a:lnTo>
                <a:lnTo>
                  <a:pt x="3131" y="93874"/>
                </a:lnTo>
                <a:lnTo>
                  <a:pt x="25956" y="124472"/>
                </a:lnTo>
                <a:lnTo>
                  <a:pt x="66926" y="140067"/>
                </a:lnTo>
                <a:lnTo>
                  <a:pt x="84170" y="140872"/>
                </a:lnTo>
                <a:lnTo>
                  <a:pt x="97710" y="136811"/>
                </a:lnTo>
                <a:lnTo>
                  <a:pt x="129486" y="110989"/>
                </a:lnTo>
                <a:lnTo>
                  <a:pt x="141837" y="70865"/>
                </a:lnTo>
                <a:lnTo>
                  <a:pt x="141601" y="65027"/>
                </a:lnTo>
                <a:lnTo>
                  <a:pt x="127139" y="28234"/>
                </a:lnTo>
                <a:lnTo>
                  <a:pt x="93463" y="4828"/>
                </a:lnTo>
                <a:lnTo>
                  <a:pt x="62548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32" name="object 32"/>
          <p:cNvSpPr/>
          <p:nvPr/>
        </p:nvSpPr>
        <p:spPr>
          <a:xfrm>
            <a:off x="1181202" y="489518"/>
            <a:ext cx="126152" cy="125294"/>
          </a:xfrm>
          <a:custGeom>
            <a:avLst/>
            <a:gdLst/>
            <a:ahLst/>
            <a:cxnLst/>
            <a:rect l="l" t="t" r="r" b="b"/>
            <a:pathLst>
              <a:path w="141837" h="140872">
                <a:moveTo>
                  <a:pt x="62548" y="0"/>
                </a:moveTo>
                <a:lnTo>
                  <a:pt x="26910" y="15258"/>
                </a:lnTo>
                <a:lnTo>
                  <a:pt x="4455" y="49629"/>
                </a:lnTo>
                <a:lnTo>
                  <a:pt x="0" y="81400"/>
                </a:lnTo>
                <a:lnTo>
                  <a:pt x="3131" y="93874"/>
                </a:lnTo>
                <a:lnTo>
                  <a:pt x="25956" y="124472"/>
                </a:lnTo>
                <a:lnTo>
                  <a:pt x="66926" y="140067"/>
                </a:lnTo>
                <a:lnTo>
                  <a:pt x="84170" y="140872"/>
                </a:lnTo>
                <a:lnTo>
                  <a:pt x="97710" y="136811"/>
                </a:lnTo>
                <a:lnTo>
                  <a:pt x="129486" y="110989"/>
                </a:lnTo>
                <a:lnTo>
                  <a:pt x="141837" y="70865"/>
                </a:lnTo>
                <a:lnTo>
                  <a:pt x="141601" y="65027"/>
                </a:lnTo>
                <a:lnTo>
                  <a:pt x="127139" y="28234"/>
                </a:lnTo>
                <a:lnTo>
                  <a:pt x="93463" y="4828"/>
                </a:lnTo>
                <a:lnTo>
                  <a:pt x="62548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33" name="object 33"/>
          <p:cNvSpPr/>
          <p:nvPr/>
        </p:nvSpPr>
        <p:spPr>
          <a:xfrm>
            <a:off x="1117778" y="447770"/>
            <a:ext cx="126152" cy="125294"/>
          </a:xfrm>
          <a:custGeom>
            <a:avLst/>
            <a:gdLst/>
            <a:ahLst/>
            <a:cxnLst/>
            <a:rect l="l" t="t" r="r" b="b"/>
            <a:pathLst>
              <a:path w="141837" h="140872">
                <a:moveTo>
                  <a:pt x="62548" y="0"/>
                </a:moveTo>
                <a:lnTo>
                  <a:pt x="26910" y="15258"/>
                </a:lnTo>
                <a:lnTo>
                  <a:pt x="4455" y="49629"/>
                </a:lnTo>
                <a:lnTo>
                  <a:pt x="0" y="81400"/>
                </a:lnTo>
                <a:lnTo>
                  <a:pt x="3131" y="93874"/>
                </a:lnTo>
                <a:lnTo>
                  <a:pt x="25956" y="124472"/>
                </a:lnTo>
                <a:lnTo>
                  <a:pt x="66926" y="140067"/>
                </a:lnTo>
                <a:lnTo>
                  <a:pt x="84170" y="140872"/>
                </a:lnTo>
                <a:lnTo>
                  <a:pt x="97710" y="136811"/>
                </a:lnTo>
                <a:lnTo>
                  <a:pt x="129486" y="110989"/>
                </a:lnTo>
                <a:lnTo>
                  <a:pt x="141837" y="70865"/>
                </a:lnTo>
                <a:lnTo>
                  <a:pt x="141601" y="65027"/>
                </a:lnTo>
                <a:lnTo>
                  <a:pt x="127139" y="28234"/>
                </a:lnTo>
                <a:lnTo>
                  <a:pt x="93463" y="4828"/>
                </a:lnTo>
                <a:lnTo>
                  <a:pt x="62548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34" name="object 34"/>
          <p:cNvSpPr/>
          <p:nvPr/>
        </p:nvSpPr>
        <p:spPr>
          <a:xfrm>
            <a:off x="1139427" y="644327"/>
            <a:ext cx="48304" cy="48284"/>
          </a:xfrm>
          <a:custGeom>
            <a:avLst/>
            <a:gdLst/>
            <a:ahLst/>
            <a:cxnLst/>
            <a:rect l="l" t="t" r="r" b="b"/>
            <a:pathLst>
              <a:path w="54310" h="54288">
                <a:moveTo>
                  <a:pt x="26264" y="0"/>
                </a:moveTo>
                <a:lnTo>
                  <a:pt x="12970" y="4005"/>
                </a:lnTo>
                <a:lnTo>
                  <a:pt x="3564" y="13871"/>
                </a:lnTo>
                <a:lnTo>
                  <a:pt x="0" y="27786"/>
                </a:lnTo>
                <a:lnTo>
                  <a:pt x="3923" y="41190"/>
                </a:lnTo>
                <a:lnTo>
                  <a:pt x="13729" y="50685"/>
                </a:lnTo>
                <a:lnTo>
                  <a:pt x="27508" y="54288"/>
                </a:lnTo>
                <a:lnTo>
                  <a:pt x="41051" y="50473"/>
                </a:lnTo>
                <a:lnTo>
                  <a:pt x="50658" y="40749"/>
                </a:lnTo>
                <a:lnTo>
                  <a:pt x="54310" y="27138"/>
                </a:lnTo>
                <a:lnTo>
                  <a:pt x="54288" y="26052"/>
                </a:lnTo>
                <a:lnTo>
                  <a:pt x="50215" y="12852"/>
                </a:lnTo>
                <a:lnTo>
                  <a:pt x="40295" y="3526"/>
                </a:lnTo>
                <a:lnTo>
                  <a:pt x="26264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35" name="object 35"/>
          <p:cNvSpPr txBox="1"/>
          <p:nvPr/>
        </p:nvSpPr>
        <p:spPr>
          <a:xfrm>
            <a:off x="2204150" y="332656"/>
            <a:ext cx="6256282" cy="1921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56124" algn="ctr">
              <a:lnSpc>
                <a:spcPts val="1881"/>
              </a:lnSpc>
            </a:pPr>
            <a:r>
              <a:rPr sz="1601" dirty="0">
                <a:solidFill>
                  <a:srgbClr val="C58E4E"/>
                </a:solidFill>
                <a:latin typeface="gobCL"/>
                <a:cs typeface="gobCL"/>
              </a:rPr>
              <a:t>Plan de P</a:t>
            </a:r>
            <a:r>
              <a:rPr sz="1601" spc="-45" dirty="0">
                <a:solidFill>
                  <a:srgbClr val="C58E4E"/>
                </a:solidFill>
                <a:latin typeface="gobCL"/>
                <a:cs typeface="gobCL"/>
              </a:rPr>
              <a:t>r</a:t>
            </a:r>
            <a:r>
              <a:rPr sz="1601" dirty="0">
                <a:solidFill>
                  <a:srgbClr val="C58E4E"/>
                </a:solidFill>
                <a:latin typeface="gobCL"/>
                <a:cs typeface="gobCL"/>
              </a:rPr>
              <a:t>evención y Descon</a:t>
            </a:r>
            <a:r>
              <a:rPr sz="1601" spc="-27" dirty="0">
                <a:solidFill>
                  <a:srgbClr val="C58E4E"/>
                </a:solidFill>
                <a:latin typeface="gobCL"/>
                <a:cs typeface="gobCL"/>
              </a:rPr>
              <a:t>t</a:t>
            </a:r>
            <a:r>
              <a:rPr sz="1601" dirty="0">
                <a:solidFill>
                  <a:srgbClr val="C58E4E"/>
                </a:solidFill>
                <a:latin typeface="gobCL"/>
                <a:cs typeface="gobCL"/>
              </a:rPr>
              <a:t>aminación </a:t>
            </a:r>
            <a:r>
              <a:rPr lang="es-MX" sz="1601" dirty="0">
                <a:solidFill>
                  <a:srgbClr val="C58E4E"/>
                </a:solidFill>
                <a:latin typeface="gobCL"/>
                <a:cs typeface="gobCL"/>
              </a:rPr>
              <a:t>A</a:t>
            </a:r>
            <a:r>
              <a:rPr sz="1601" dirty="0">
                <a:solidFill>
                  <a:srgbClr val="C58E4E"/>
                </a:solidFill>
                <a:latin typeface="gobCL"/>
                <a:cs typeface="gobCL"/>
              </a:rPr>
              <a:t>tmos</a:t>
            </a:r>
            <a:r>
              <a:rPr sz="1601" spc="-40" dirty="0">
                <a:solidFill>
                  <a:srgbClr val="C58E4E"/>
                </a:solidFill>
                <a:latin typeface="gobCL"/>
                <a:cs typeface="gobCL"/>
              </a:rPr>
              <a:t>f</a:t>
            </a:r>
            <a:r>
              <a:rPr sz="1601" dirty="0">
                <a:solidFill>
                  <a:srgbClr val="C58E4E"/>
                </a:solidFill>
                <a:latin typeface="gobCL"/>
                <a:cs typeface="gobCL"/>
              </a:rPr>
              <a:t>érica</a:t>
            </a:r>
            <a:endParaRPr lang="es-MX" sz="623" b="1" dirty="0">
              <a:solidFill>
                <a:srgbClr val="C58E4E"/>
              </a:solidFill>
              <a:latin typeface="gobCL"/>
              <a:cs typeface="gobCL"/>
            </a:endParaRPr>
          </a:p>
          <a:p>
            <a:pPr marR="1256124" algn="ctr">
              <a:lnSpc>
                <a:spcPts val="3183"/>
              </a:lnSpc>
            </a:pPr>
            <a:r>
              <a:rPr sz="3424" b="1" dirty="0">
                <a:solidFill>
                  <a:srgbClr val="C58E4E"/>
                </a:solidFill>
                <a:latin typeface="gobCL"/>
                <a:cs typeface="gobCL"/>
              </a:rPr>
              <a:t>Sector </a:t>
            </a:r>
            <a:r>
              <a:rPr lang="es-MX" sz="3424" b="1" dirty="0">
                <a:solidFill>
                  <a:srgbClr val="C58E4E"/>
                </a:solidFill>
                <a:latin typeface="gobCL"/>
                <a:cs typeface="gobCL"/>
              </a:rPr>
              <a:t>Industrial</a:t>
            </a:r>
            <a:endParaRPr sz="1601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3528" y="2318383"/>
            <a:ext cx="359198" cy="237151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1296" algn="ctr"/>
            <a:r>
              <a:rPr sz="2135" b="1" spc="-45" dirty="0">
                <a:solidFill>
                  <a:srgbClr val="C58E4E"/>
                </a:solidFill>
                <a:latin typeface="gobCL"/>
                <a:cs typeface="gobCL"/>
              </a:rPr>
              <a:t>E</a:t>
            </a:r>
            <a:r>
              <a:rPr sz="2135" b="1" dirty="0">
                <a:solidFill>
                  <a:srgbClr val="C58E4E"/>
                </a:solidFill>
                <a:latin typeface="gobCL"/>
                <a:cs typeface="gobCL"/>
              </a:rPr>
              <a:t>jes princi</a:t>
            </a:r>
            <a:r>
              <a:rPr sz="2135" b="1" spc="-36" dirty="0">
                <a:solidFill>
                  <a:srgbClr val="C58E4E"/>
                </a:solidFill>
                <a:latin typeface="gobCL"/>
                <a:cs typeface="gobCL"/>
              </a:rPr>
              <a:t>p</a:t>
            </a:r>
            <a:r>
              <a:rPr sz="2135" b="1" dirty="0">
                <a:solidFill>
                  <a:srgbClr val="C58E4E"/>
                </a:solidFill>
                <a:latin typeface="gobCL"/>
                <a:cs typeface="gobCL"/>
              </a:rPr>
              <a:t>ales</a:t>
            </a:r>
            <a:endParaRPr sz="2135" dirty="0">
              <a:latin typeface="gobCL"/>
              <a:cs typeface="gobC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7454" y="1848371"/>
            <a:ext cx="0" cy="3311532"/>
          </a:xfrm>
          <a:custGeom>
            <a:avLst/>
            <a:gdLst/>
            <a:ahLst/>
            <a:cxnLst/>
            <a:rect l="l" t="t" r="r" b="b"/>
            <a:pathLst>
              <a:path h="3723284">
                <a:moveTo>
                  <a:pt x="0" y="0"/>
                </a:moveTo>
                <a:lnTo>
                  <a:pt x="0" y="3723284"/>
                </a:lnTo>
              </a:path>
            </a:pathLst>
          </a:custGeom>
          <a:ln w="12700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42" name="object 42"/>
          <p:cNvSpPr/>
          <p:nvPr/>
        </p:nvSpPr>
        <p:spPr>
          <a:xfrm>
            <a:off x="1420357" y="4933652"/>
            <a:ext cx="560235" cy="560235"/>
          </a:xfrm>
          <a:custGeom>
            <a:avLst/>
            <a:gdLst/>
            <a:ahLst/>
            <a:cxnLst/>
            <a:rect l="l" t="t" r="r" b="b"/>
            <a:pathLst>
              <a:path w="629894" h="629894">
                <a:moveTo>
                  <a:pt x="314947" y="0"/>
                </a:moveTo>
                <a:lnTo>
                  <a:pt x="263861" y="4122"/>
                </a:lnTo>
                <a:lnTo>
                  <a:pt x="215400" y="16056"/>
                </a:lnTo>
                <a:lnTo>
                  <a:pt x="170211" y="35154"/>
                </a:lnTo>
                <a:lnTo>
                  <a:pt x="128944" y="60766"/>
                </a:lnTo>
                <a:lnTo>
                  <a:pt x="92246" y="92246"/>
                </a:lnTo>
                <a:lnTo>
                  <a:pt x="60766" y="128944"/>
                </a:lnTo>
                <a:lnTo>
                  <a:pt x="35154" y="170211"/>
                </a:lnTo>
                <a:lnTo>
                  <a:pt x="16056" y="215400"/>
                </a:lnTo>
                <a:lnTo>
                  <a:pt x="4122" y="263861"/>
                </a:lnTo>
                <a:lnTo>
                  <a:pt x="0" y="314947"/>
                </a:lnTo>
                <a:lnTo>
                  <a:pt x="1044" y="340777"/>
                </a:lnTo>
                <a:lnTo>
                  <a:pt x="9153" y="390632"/>
                </a:lnTo>
                <a:lnTo>
                  <a:pt x="24750" y="437538"/>
                </a:lnTo>
                <a:lnTo>
                  <a:pt x="47186" y="480847"/>
                </a:lnTo>
                <a:lnTo>
                  <a:pt x="75813" y="519911"/>
                </a:lnTo>
                <a:lnTo>
                  <a:pt x="109983" y="554080"/>
                </a:lnTo>
                <a:lnTo>
                  <a:pt x="149047" y="582707"/>
                </a:lnTo>
                <a:lnTo>
                  <a:pt x="192356" y="605144"/>
                </a:lnTo>
                <a:lnTo>
                  <a:pt x="239262" y="620741"/>
                </a:lnTo>
                <a:lnTo>
                  <a:pt x="289116" y="628850"/>
                </a:lnTo>
                <a:lnTo>
                  <a:pt x="314947" y="629894"/>
                </a:lnTo>
                <a:lnTo>
                  <a:pt x="340777" y="628850"/>
                </a:lnTo>
                <a:lnTo>
                  <a:pt x="390632" y="620741"/>
                </a:lnTo>
                <a:lnTo>
                  <a:pt x="437538" y="605144"/>
                </a:lnTo>
                <a:lnTo>
                  <a:pt x="480847" y="582707"/>
                </a:lnTo>
                <a:lnTo>
                  <a:pt x="519911" y="554080"/>
                </a:lnTo>
                <a:lnTo>
                  <a:pt x="554080" y="519911"/>
                </a:lnTo>
                <a:lnTo>
                  <a:pt x="582707" y="480847"/>
                </a:lnTo>
                <a:lnTo>
                  <a:pt x="605144" y="437538"/>
                </a:lnTo>
                <a:lnTo>
                  <a:pt x="620741" y="390632"/>
                </a:lnTo>
                <a:lnTo>
                  <a:pt x="628850" y="340777"/>
                </a:lnTo>
                <a:lnTo>
                  <a:pt x="629894" y="314947"/>
                </a:lnTo>
                <a:lnTo>
                  <a:pt x="628850" y="289116"/>
                </a:lnTo>
                <a:lnTo>
                  <a:pt x="620741" y="239262"/>
                </a:lnTo>
                <a:lnTo>
                  <a:pt x="605144" y="192356"/>
                </a:lnTo>
                <a:lnTo>
                  <a:pt x="582707" y="149047"/>
                </a:lnTo>
                <a:lnTo>
                  <a:pt x="554080" y="109983"/>
                </a:lnTo>
                <a:lnTo>
                  <a:pt x="519911" y="75813"/>
                </a:lnTo>
                <a:lnTo>
                  <a:pt x="480847" y="47186"/>
                </a:lnTo>
                <a:lnTo>
                  <a:pt x="437538" y="24750"/>
                </a:lnTo>
                <a:lnTo>
                  <a:pt x="390632" y="9153"/>
                </a:lnTo>
                <a:lnTo>
                  <a:pt x="340777" y="1044"/>
                </a:lnTo>
                <a:lnTo>
                  <a:pt x="314947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43" name="object 43"/>
          <p:cNvSpPr txBox="1"/>
          <p:nvPr/>
        </p:nvSpPr>
        <p:spPr>
          <a:xfrm>
            <a:off x="1630340" y="4943522"/>
            <a:ext cx="147407" cy="5229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96"/>
            <a:r>
              <a:rPr sz="3336" b="1" dirty="0">
                <a:solidFill>
                  <a:srgbClr val="FDEEB8"/>
                </a:solidFill>
                <a:latin typeface="Montserrat"/>
                <a:cs typeface="Montserrat"/>
              </a:rPr>
              <a:t>i</a:t>
            </a:r>
            <a:endParaRPr sz="3336" dirty="0">
              <a:latin typeface="Montserrat"/>
              <a:cs typeface="Montserra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10914" y="4155426"/>
            <a:ext cx="560235" cy="560235"/>
          </a:xfrm>
          <a:custGeom>
            <a:avLst/>
            <a:gdLst/>
            <a:ahLst/>
            <a:cxnLst/>
            <a:rect l="l" t="t" r="r" b="b"/>
            <a:pathLst>
              <a:path w="629894" h="629894">
                <a:moveTo>
                  <a:pt x="314947" y="0"/>
                </a:moveTo>
                <a:lnTo>
                  <a:pt x="263861" y="4122"/>
                </a:lnTo>
                <a:lnTo>
                  <a:pt x="215400" y="16056"/>
                </a:lnTo>
                <a:lnTo>
                  <a:pt x="170211" y="35154"/>
                </a:lnTo>
                <a:lnTo>
                  <a:pt x="128944" y="60766"/>
                </a:lnTo>
                <a:lnTo>
                  <a:pt x="92246" y="92246"/>
                </a:lnTo>
                <a:lnTo>
                  <a:pt x="60766" y="128944"/>
                </a:lnTo>
                <a:lnTo>
                  <a:pt x="35154" y="170211"/>
                </a:lnTo>
                <a:lnTo>
                  <a:pt x="16056" y="215400"/>
                </a:lnTo>
                <a:lnTo>
                  <a:pt x="4122" y="263861"/>
                </a:lnTo>
                <a:lnTo>
                  <a:pt x="0" y="314947"/>
                </a:lnTo>
                <a:lnTo>
                  <a:pt x="1044" y="340777"/>
                </a:lnTo>
                <a:lnTo>
                  <a:pt x="9153" y="390632"/>
                </a:lnTo>
                <a:lnTo>
                  <a:pt x="24750" y="437538"/>
                </a:lnTo>
                <a:lnTo>
                  <a:pt x="47186" y="480847"/>
                </a:lnTo>
                <a:lnTo>
                  <a:pt x="75813" y="519911"/>
                </a:lnTo>
                <a:lnTo>
                  <a:pt x="109983" y="554080"/>
                </a:lnTo>
                <a:lnTo>
                  <a:pt x="149047" y="582707"/>
                </a:lnTo>
                <a:lnTo>
                  <a:pt x="192356" y="605144"/>
                </a:lnTo>
                <a:lnTo>
                  <a:pt x="239262" y="620741"/>
                </a:lnTo>
                <a:lnTo>
                  <a:pt x="289116" y="628850"/>
                </a:lnTo>
                <a:lnTo>
                  <a:pt x="314947" y="629894"/>
                </a:lnTo>
                <a:lnTo>
                  <a:pt x="340777" y="628850"/>
                </a:lnTo>
                <a:lnTo>
                  <a:pt x="390632" y="620741"/>
                </a:lnTo>
                <a:lnTo>
                  <a:pt x="437538" y="605144"/>
                </a:lnTo>
                <a:lnTo>
                  <a:pt x="480847" y="582707"/>
                </a:lnTo>
                <a:lnTo>
                  <a:pt x="519911" y="554080"/>
                </a:lnTo>
                <a:lnTo>
                  <a:pt x="554080" y="519911"/>
                </a:lnTo>
                <a:lnTo>
                  <a:pt x="582707" y="480847"/>
                </a:lnTo>
                <a:lnTo>
                  <a:pt x="605144" y="437538"/>
                </a:lnTo>
                <a:lnTo>
                  <a:pt x="620741" y="390632"/>
                </a:lnTo>
                <a:lnTo>
                  <a:pt x="628850" y="340777"/>
                </a:lnTo>
                <a:lnTo>
                  <a:pt x="629894" y="314947"/>
                </a:lnTo>
                <a:lnTo>
                  <a:pt x="628850" y="289116"/>
                </a:lnTo>
                <a:lnTo>
                  <a:pt x="620741" y="239262"/>
                </a:lnTo>
                <a:lnTo>
                  <a:pt x="605144" y="192356"/>
                </a:lnTo>
                <a:lnTo>
                  <a:pt x="582707" y="149047"/>
                </a:lnTo>
                <a:lnTo>
                  <a:pt x="554080" y="109983"/>
                </a:lnTo>
                <a:lnTo>
                  <a:pt x="519911" y="75813"/>
                </a:lnTo>
                <a:lnTo>
                  <a:pt x="480847" y="47186"/>
                </a:lnTo>
                <a:lnTo>
                  <a:pt x="437538" y="24750"/>
                </a:lnTo>
                <a:lnTo>
                  <a:pt x="390632" y="9153"/>
                </a:lnTo>
                <a:lnTo>
                  <a:pt x="340777" y="1044"/>
                </a:lnTo>
                <a:lnTo>
                  <a:pt x="314947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45" name="object 45"/>
          <p:cNvSpPr/>
          <p:nvPr/>
        </p:nvSpPr>
        <p:spPr>
          <a:xfrm>
            <a:off x="1596108" y="4602744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46" name="object 46"/>
          <p:cNvSpPr/>
          <p:nvPr/>
        </p:nvSpPr>
        <p:spPr>
          <a:xfrm>
            <a:off x="1527343" y="4486434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47" name="object 47"/>
          <p:cNvSpPr/>
          <p:nvPr/>
        </p:nvSpPr>
        <p:spPr>
          <a:xfrm>
            <a:off x="1614792" y="4486434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48" name="object 48"/>
          <p:cNvSpPr/>
          <p:nvPr/>
        </p:nvSpPr>
        <p:spPr>
          <a:xfrm>
            <a:off x="1641083" y="4373466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49" name="object 49"/>
          <p:cNvSpPr/>
          <p:nvPr/>
        </p:nvSpPr>
        <p:spPr>
          <a:xfrm>
            <a:off x="1545193" y="4320884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0" name="object 50"/>
          <p:cNvSpPr/>
          <p:nvPr/>
        </p:nvSpPr>
        <p:spPr>
          <a:xfrm>
            <a:off x="1641083" y="4225034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1" name="object 51"/>
          <p:cNvSpPr/>
          <p:nvPr/>
        </p:nvSpPr>
        <p:spPr>
          <a:xfrm>
            <a:off x="1711131" y="4320884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2" name="object 52"/>
          <p:cNvSpPr/>
          <p:nvPr/>
        </p:nvSpPr>
        <p:spPr>
          <a:xfrm>
            <a:off x="1737422" y="4486434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3" name="object 53"/>
          <p:cNvSpPr/>
          <p:nvPr/>
        </p:nvSpPr>
        <p:spPr>
          <a:xfrm>
            <a:off x="1775395" y="4410706"/>
            <a:ext cx="51744" cy="50863"/>
          </a:xfrm>
          <a:custGeom>
            <a:avLst/>
            <a:gdLst/>
            <a:ahLst/>
            <a:cxnLst/>
            <a:rect l="l" t="t" r="r" b="b"/>
            <a:pathLst>
              <a:path w="58178" h="57188">
                <a:moveTo>
                  <a:pt x="19088" y="0"/>
                </a:moveTo>
                <a:lnTo>
                  <a:pt x="8811" y="6836"/>
                </a:lnTo>
                <a:lnTo>
                  <a:pt x="2035" y="18703"/>
                </a:lnTo>
                <a:lnTo>
                  <a:pt x="0" y="35285"/>
                </a:lnTo>
                <a:lnTo>
                  <a:pt x="6154" y="46691"/>
                </a:lnTo>
                <a:lnTo>
                  <a:pt x="17377" y="54459"/>
                </a:lnTo>
                <a:lnTo>
                  <a:pt x="32882" y="57188"/>
                </a:lnTo>
                <a:lnTo>
                  <a:pt x="45797" y="51989"/>
                </a:lnTo>
                <a:lnTo>
                  <a:pt x="54798" y="41665"/>
                </a:lnTo>
                <a:lnTo>
                  <a:pt x="58178" y="27927"/>
                </a:lnTo>
                <a:lnTo>
                  <a:pt x="55933" y="16945"/>
                </a:lnTo>
                <a:lnTo>
                  <a:pt x="48634" y="7473"/>
                </a:lnTo>
                <a:lnTo>
                  <a:pt x="36333" y="1437"/>
                </a:lnTo>
                <a:lnTo>
                  <a:pt x="19088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4" name="object 54"/>
          <p:cNvSpPr/>
          <p:nvPr/>
        </p:nvSpPr>
        <p:spPr>
          <a:xfrm>
            <a:off x="1790143" y="4576452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5" name="object 55"/>
          <p:cNvSpPr/>
          <p:nvPr/>
        </p:nvSpPr>
        <p:spPr>
          <a:xfrm>
            <a:off x="1684840" y="4602744"/>
            <a:ext cx="51744" cy="50864"/>
          </a:xfrm>
          <a:custGeom>
            <a:avLst/>
            <a:gdLst/>
            <a:ahLst/>
            <a:cxnLst/>
            <a:rect l="l" t="t" r="r" b="b"/>
            <a:pathLst>
              <a:path w="58178" h="57189">
                <a:moveTo>
                  <a:pt x="19087" y="0"/>
                </a:moveTo>
                <a:lnTo>
                  <a:pt x="8812" y="6835"/>
                </a:lnTo>
                <a:lnTo>
                  <a:pt x="2035" y="18703"/>
                </a:lnTo>
                <a:lnTo>
                  <a:pt x="0" y="35288"/>
                </a:lnTo>
                <a:lnTo>
                  <a:pt x="6154" y="46693"/>
                </a:lnTo>
                <a:lnTo>
                  <a:pt x="17377" y="54460"/>
                </a:lnTo>
                <a:lnTo>
                  <a:pt x="32882" y="57189"/>
                </a:lnTo>
                <a:lnTo>
                  <a:pt x="45799" y="51987"/>
                </a:lnTo>
                <a:lnTo>
                  <a:pt x="54799" y="41664"/>
                </a:lnTo>
                <a:lnTo>
                  <a:pt x="58178" y="27929"/>
                </a:lnTo>
                <a:lnTo>
                  <a:pt x="55933" y="16948"/>
                </a:lnTo>
                <a:lnTo>
                  <a:pt x="48634" y="7475"/>
                </a:lnTo>
                <a:lnTo>
                  <a:pt x="36332" y="1438"/>
                </a:lnTo>
                <a:lnTo>
                  <a:pt x="19087" y="0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6" name="object 56"/>
          <p:cNvSpPr/>
          <p:nvPr/>
        </p:nvSpPr>
        <p:spPr>
          <a:xfrm>
            <a:off x="1409971" y="1700808"/>
            <a:ext cx="560235" cy="560235"/>
          </a:xfrm>
          <a:custGeom>
            <a:avLst/>
            <a:gdLst/>
            <a:ahLst/>
            <a:cxnLst/>
            <a:rect l="l" t="t" r="r" b="b"/>
            <a:pathLst>
              <a:path w="629894" h="629894">
                <a:moveTo>
                  <a:pt x="314947" y="0"/>
                </a:moveTo>
                <a:lnTo>
                  <a:pt x="263861" y="4122"/>
                </a:lnTo>
                <a:lnTo>
                  <a:pt x="215400" y="16056"/>
                </a:lnTo>
                <a:lnTo>
                  <a:pt x="170211" y="35154"/>
                </a:lnTo>
                <a:lnTo>
                  <a:pt x="128944" y="60766"/>
                </a:lnTo>
                <a:lnTo>
                  <a:pt x="92246" y="92246"/>
                </a:lnTo>
                <a:lnTo>
                  <a:pt x="60766" y="128944"/>
                </a:lnTo>
                <a:lnTo>
                  <a:pt x="35154" y="170211"/>
                </a:lnTo>
                <a:lnTo>
                  <a:pt x="16056" y="215400"/>
                </a:lnTo>
                <a:lnTo>
                  <a:pt x="4122" y="263861"/>
                </a:lnTo>
                <a:lnTo>
                  <a:pt x="0" y="314947"/>
                </a:lnTo>
                <a:lnTo>
                  <a:pt x="1044" y="340777"/>
                </a:lnTo>
                <a:lnTo>
                  <a:pt x="9153" y="390632"/>
                </a:lnTo>
                <a:lnTo>
                  <a:pt x="24750" y="437538"/>
                </a:lnTo>
                <a:lnTo>
                  <a:pt x="47186" y="480847"/>
                </a:lnTo>
                <a:lnTo>
                  <a:pt x="75813" y="519911"/>
                </a:lnTo>
                <a:lnTo>
                  <a:pt x="109983" y="554080"/>
                </a:lnTo>
                <a:lnTo>
                  <a:pt x="149047" y="582707"/>
                </a:lnTo>
                <a:lnTo>
                  <a:pt x="192356" y="605144"/>
                </a:lnTo>
                <a:lnTo>
                  <a:pt x="239262" y="620741"/>
                </a:lnTo>
                <a:lnTo>
                  <a:pt x="289116" y="628850"/>
                </a:lnTo>
                <a:lnTo>
                  <a:pt x="314947" y="629894"/>
                </a:lnTo>
                <a:lnTo>
                  <a:pt x="340777" y="628850"/>
                </a:lnTo>
                <a:lnTo>
                  <a:pt x="390632" y="620741"/>
                </a:lnTo>
                <a:lnTo>
                  <a:pt x="437538" y="605144"/>
                </a:lnTo>
                <a:lnTo>
                  <a:pt x="480847" y="582707"/>
                </a:lnTo>
                <a:lnTo>
                  <a:pt x="519911" y="554080"/>
                </a:lnTo>
                <a:lnTo>
                  <a:pt x="554080" y="519911"/>
                </a:lnTo>
                <a:lnTo>
                  <a:pt x="582707" y="480847"/>
                </a:lnTo>
                <a:lnTo>
                  <a:pt x="605144" y="437538"/>
                </a:lnTo>
                <a:lnTo>
                  <a:pt x="620741" y="390632"/>
                </a:lnTo>
                <a:lnTo>
                  <a:pt x="628850" y="340777"/>
                </a:lnTo>
                <a:lnTo>
                  <a:pt x="629894" y="314947"/>
                </a:lnTo>
                <a:lnTo>
                  <a:pt x="628850" y="289116"/>
                </a:lnTo>
                <a:lnTo>
                  <a:pt x="620741" y="239262"/>
                </a:lnTo>
                <a:lnTo>
                  <a:pt x="605144" y="192356"/>
                </a:lnTo>
                <a:lnTo>
                  <a:pt x="582707" y="149047"/>
                </a:lnTo>
                <a:lnTo>
                  <a:pt x="554080" y="109983"/>
                </a:lnTo>
                <a:lnTo>
                  <a:pt x="519911" y="75813"/>
                </a:lnTo>
                <a:lnTo>
                  <a:pt x="480847" y="47186"/>
                </a:lnTo>
                <a:lnTo>
                  <a:pt x="437538" y="24750"/>
                </a:lnTo>
                <a:lnTo>
                  <a:pt x="390632" y="9153"/>
                </a:lnTo>
                <a:lnTo>
                  <a:pt x="340777" y="1044"/>
                </a:lnTo>
                <a:lnTo>
                  <a:pt x="314947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7" name="object 57"/>
          <p:cNvSpPr/>
          <p:nvPr/>
        </p:nvSpPr>
        <p:spPr>
          <a:xfrm>
            <a:off x="1447408" y="1769460"/>
            <a:ext cx="487254" cy="458449"/>
          </a:xfrm>
          <a:custGeom>
            <a:avLst/>
            <a:gdLst/>
            <a:ahLst/>
            <a:cxnLst/>
            <a:rect l="l" t="t" r="r" b="b"/>
            <a:pathLst>
              <a:path w="547839" h="515452">
                <a:moveTo>
                  <a:pt x="19273" y="321000"/>
                </a:moveTo>
                <a:lnTo>
                  <a:pt x="0" y="337210"/>
                </a:lnTo>
                <a:lnTo>
                  <a:pt x="7325" y="353628"/>
                </a:lnTo>
                <a:lnTo>
                  <a:pt x="15793" y="369647"/>
                </a:lnTo>
                <a:lnTo>
                  <a:pt x="47725" y="414620"/>
                </a:lnTo>
                <a:lnTo>
                  <a:pt x="88766" y="453521"/>
                </a:lnTo>
                <a:lnTo>
                  <a:pt x="120754" y="475163"/>
                </a:lnTo>
                <a:lnTo>
                  <a:pt x="156138" y="492729"/>
                </a:lnTo>
                <a:lnTo>
                  <a:pt x="194661" y="505666"/>
                </a:lnTo>
                <a:lnTo>
                  <a:pt x="236060" y="513424"/>
                </a:lnTo>
                <a:lnTo>
                  <a:pt x="280075" y="515452"/>
                </a:lnTo>
                <a:lnTo>
                  <a:pt x="302983" y="514144"/>
                </a:lnTo>
                <a:lnTo>
                  <a:pt x="350963" y="505405"/>
                </a:lnTo>
                <a:lnTo>
                  <a:pt x="397341" y="487603"/>
                </a:lnTo>
                <a:lnTo>
                  <a:pt x="440682" y="461117"/>
                </a:lnTo>
                <a:lnTo>
                  <a:pt x="471561" y="435267"/>
                </a:lnTo>
                <a:lnTo>
                  <a:pt x="499668" y="405274"/>
                </a:lnTo>
                <a:lnTo>
                  <a:pt x="527502" y="362994"/>
                </a:lnTo>
                <a:lnTo>
                  <a:pt x="528723" y="360591"/>
                </a:lnTo>
                <a:lnTo>
                  <a:pt x="111772" y="360591"/>
                </a:lnTo>
                <a:lnTo>
                  <a:pt x="109689" y="358762"/>
                </a:lnTo>
                <a:lnTo>
                  <a:pt x="107536" y="353382"/>
                </a:lnTo>
                <a:lnTo>
                  <a:pt x="38929" y="353382"/>
                </a:lnTo>
                <a:lnTo>
                  <a:pt x="33442" y="341671"/>
                </a:lnTo>
                <a:lnTo>
                  <a:pt x="27107" y="330772"/>
                </a:lnTo>
                <a:lnTo>
                  <a:pt x="19273" y="321000"/>
                </a:lnTo>
                <a:close/>
              </a:path>
              <a:path w="547839" h="515452">
                <a:moveTo>
                  <a:pt x="120065" y="359613"/>
                </a:moveTo>
                <a:lnTo>
                  <a:pt x="111772" y="360591"/>
                </a:lnTo>
                <a:lnTo>
                  <a:pt x="528723" y="360591"/>
                </a:lnTo>
                <a:lnTo>
                  <a:pt x="529046" y="359956"/>
                </a:lnTo>
                <a:lnTo>
                  <a:pt x="123875" y="359956"/>
                </a:lnTo>
                <a:lnTo>
                  <a:pt x="120065" y="359613"/>
                </a:lnTo>
                <a:close/>
              </a:path>
              <a:path w="547839" h="515452">
                <a:moveTo>
                  <a:pt x="165661" y="300781"/>
                </a:moveTo>
                <a:lnTo>
                  <a:pt x="153595" y="300937"/>
                </a:lnTo>
                <a:lnTo>
                  <a:pt x="128155" y="300939"/>
                </a:lnTo>
                <a:lnTo>
                  <a:pt x="128155" y="359956"/>
                </a:lnTo>
                <a:lnTo>
                  <a:pt x="529046" y="359956"/>
                </a:lnTo>
                <a:lnTo>
                  <a:pt x="529201" y="359651"/>
                </a:lnTo>
                <a:lnTo>
                  <a:pt x="398233" y="359651"/>
                </a:lnTo>
                <a:lnTo>
                  <a:pt x="333375" y="359600"/>
                </a:lnTo>
                <a:lnTo>
                  <a:pt x="310083" y="359575"/>
                </a:lnTo>
                <a:lnTo>
                  <a:pt x="310083" y="302806"/>
                </a:lnTo>
                <a:lnTo>
                  <a:pt x="165595" y="302806"/>
                </a:lnTo>
                <a:lnTo>
                  <a:pt x="165661" y="300781"/>
                </a:lnTo>
                <a:close/>
              </a:path>
              <a:path w="547839" h="515452">
                <a:moveTo>
                  <a:pt x="416605" y="230568"/>
                </a:moveTo>
                <a:lnTo>
                  <a:pt x="398233" y="230568"/>
                </a:lnTo>
                <a:lnTo>
                  <a:pt x="409054" y="234626"/>
                </a:lnTo>
                <a:lnTo>
                  <a:pt x="409067" y="270255"/>
                </a:lnTo>
                <a:lnTo>
                  <a:pt x="437248" y="270268"/>
                </a:lnTo>
                <a:lnTo>
                  <a:pt x="437641" y="270497"/>
                </a:lnTo>
                <a:lnTo>
                  <a:pt x="438543" y="270802"/>
                </a:lnTo>
                <a:lnTo>
                  <a:pt x="438543" y="286105"/>
                </a:lnTo>
                <a:lnTo>
                  <a:pt x="429514" y="286816"/>
                </a:lnTo>
                <a:lnTo>
                  <a:pt x="429514" y="359651"/>
                </a:lnTo>
                <a:lnTo>
                  <a:pt x="529201" y="359651"/>
                </a:lnTo>
                <a:lnTo>
                  <a:pt x="533280" y="351624"/>
                </a:lnTo>
                <a:lnTo>
                  <a:pt x="538594" y="339920"/>
                </a:lnTo>
                <a:lnTo>
                  <a:pt x="543446" y="327879"/>
                </a:lnTo>
                <a:lnTo>
                  <a:pt x="547839" y="315493"/>
                </a:lnTo>
                <a:lnTo>
                  <a:pt x="505040" y="315493"/>
                </a:lnTo>
                <a:lnTo>
                  <a:pt x="505011" y="286181"/>
                </a:lnTo>
                <a:lnTo>
                  <a:pt x="446646" y="286181"/>
                </a:lnTo>
                <a:lnTo>
                  <a:pt x="446646" y="270497"/>
                </a:lnTo>
                <a:lnTo>
                  <a:pt x="504995" y="270497"/>
                </a:lnTo>
                <a:lnTo>
                  <a:pt x="504987" y="262293"/>
                </a:lnTo>
                <a:lnTo>
                  <a:pt x="446824" y="262293"/>
                </a:lnTo>
                <a:lnTo>
                  <a:pt x="446824" y="262102"/>
                </a:lnTo>
                <a:lnTo>
                  <a:pt x="438277" y="262102"/>
                </a:lnTo>
                <a:lnTo>
                  <a:pt x="416585" y="261258"/>
                </a:lnTo>
                <a:lnTo>
                  <a:pt x="416605" y="230568"/>
                </a:lnTo>
                <a:close/>
              </a:path>
              <a:path w="547839" h="515452">
                <a:moveTo>
                  <a:pt x="398233" y="249859"/>
                </a:moveTo>
                <a:lnTo>
                  <a:pt x="345503" y="249859"/>
                </a:lnTo>
                <a:lnTo>
                  <a:pt x="345503" y="359600"/>
                </a:lnTo>
                <a:lnTo>
                  <a:pt x="398233" y="359600"/>
                </a:lnTo>
                <a:lnTo>
                  <a:pt x="398233" y="249859"/>
                </a:lnTo>
                <a:close/>
              </a:path>
              <a:path w="547839" h="515452">
                <a:moveTo>
                  <a:pt x="368046" y="152209"/>
                </a:moveTo>
                <a:lnTo>
                  <a:pt x="365975" y="154254"/>
                </a:lnTo>
                <a:lnTo>
                  <a:pt x="366090" y="171780"/>
                </a:lnTo>
                <a:lnTo>
                  <a:pt x="362960" y="179688"/>
                </a:lnTo>
                <a:lnTo>
                  <a:pt x="352535" y="187041"/>
                </a:lnTo>
                <a:lnTo>
                  <a:pt x="347318" y="197425"/>
                </a:lnTo>
                <a:lnTo>
                  <a:pt x="346013" y="212603"/>
                </a:lnTo>
                <a:lnTo>
                  <a:pt x="345922" y="239204"/>
                </a:lnTo>
                <a:lnTo>
                  <a:pt x="323507" y="239280"/>
                </a:lnTo>
                <a:lnTo>
                  <a:pt x="322783" y="240017"/>
                </a:lnTo>
                <a:lnTo>
                  <a:pt x="322681" y="359575"/>
                </a:lnTo>
                <a:lnTo>
                  <a:pt x="333375" y="359575"/>
                </a:lnTo>
                <a:lnTo>
                  <a:pt x="333375" y="249859"/>
                </a:lnTo>
                <a:lnTo>
                  <a:pt x="398233" y="249859"/>
                </a:lnTo>
                <a:lnTo>
                  <a:pt x="398233" y="230568"/>
                </a:lnTo>
                <a:lnTo>
                  <a:pt x="416605" y="230568"/>
                </a:lnTo>
                <a:lnTo>
                  <a:pt x="416610" y="222707"/>
                </a:lnTo>
                <a:lnTo>
                  <a:pt x="401891" y="222707"/>
                </a:lnTo>
                <a:lnTo>
                  <a:pt x="400037" y="222516"/>
                </a:lnTo>
                <a:lnTo>
                  <a:pt x="397814" y="222402"/>
                </a:lnTo>
                <a:lnTo>
                  <a:pt x="389619" y="185134"/>
                </a:lnTo>
                <a:lnTo>
                  <a:pt x="376847" y="178155"/>
                </a:lnTo>
                <a:lnTo>
                  <a:pt x="376847" y="163131"/>
                </a:lnTo>
                <a:lnTo>
                  <a:pt x="432358" y="163131"/>
                </a:lnTo>
                <a:lnTo>
                  <a:pt x="432333" y="155867"/>
                </a:lnTo>
                <a:lnTo>
                  <a:pt x="431330" y="152501"/>
                </a:lnTo>
                <a:lnTo>
                  <a:pt x="368046" y="152209"/>
                </a:lnTo>
                <a:close/>
              </a:path>
              <a:path w="547839" h="515452">
                <a:moveTo>
                  <a:pt x="91615" y="317985"/>
                </a:moveTo>
                <a:lnTo>
                  <a:pt x="60999" y="341712"/>
                </a:lnTo>
                <a:lnTo>
                  <a:pt x="38929" y="353382"/>
                </a:lnTo>
                <a:lnTo>
                  <a:pt x="107536" y="353382"/>
                </a:lnTo>
                <a:lnTo>
                  <a:pt x="102411" y="341122"/>
                </a:lnTo>
                <a:lnTo>
                  <a:pt x="97200" y="329557"/>
                </a:lnTo>
                <a:lnTo>
                  <a:pt x="91615" y="317985"/>
                </a:lnTo>
                <a:close/>
              </a:path>
              <a:path w="547839" h="515452">
                <a:moveTo>
                  <a:pt x="167220" y="300761"/>
                </a:moveTo>
                <a:lnTo>
                  <a:pt x="165661" y="300781"/>
                </a:lnTo>
                <a:lnTo>
                  <a:pt x="165595" y="302806"/>
                </a:lnTo>
                <a:lnTo>
                  <a:pt x="167220" y="300761"/>
                </a:lnTo>
                <a:close/>
              </a:path>
              <a:path w="547839" h="515452">
                <a:moveTo>
                  <a:pt x="272089" y="300761"/>
                </a:moveTo>
                <a:lnTo>
                  <a:pt x="167220" y="300761"/>
                </a:lnTo>
                <a:lnTo>
                  <a:pt x="165595" y="302806"/>
                </a:lnTo>
                <a:lnTo>
                  <a:pt x="310083" y="302806"/>
                </a:lnTo>
                <a:lnTo>
                  <a:pt x="310083" y="300964"/>
                </a:lnTo>
                <a:lnTo>
                  <a:pt x="272097" y="300964"/>
                </a:lnTo>
                <a:lnTo>
                  <a:pt x="272089" y="300761"/>
                </a:lnTo>
                <a:close/>
              </a:path>
              <a:path w="547839" h="515452">
                <a:moveTo>
                  <a:pt x="177253" y="0"/>
                </a:moveTo>
                <a:lnTo>
                  <a:pt x="176292" y="1701"/>
                </a:lnTo>
                <a:lnTo>
                  <a:pt x="176225" y="16459"/>
                </a:lnTo>
                <a:lnTo>
                  <a:pt x="168352" y="214768"/>
                </a:lnTo>
                <a:lnTo>
                  <a:pt x="167403" y="243763"/>
                </a:lnTo>
                <a:lnTo>
                  <a:pt x="166392" y="278242"/>
                </a:lnTo>
                <a:lnTo>
                  <a:pt x="165661" y="300781"/>
                </a:lnTo>
                <a:lnTo>
                  <a:pt x="167220" y="300761"/>
                </a:lnTo>
                <a:lnTo>
                  <a:pt x="272089" y="300761"/>
                </a:lnTo>
                <a:lnTo>
                  <a:pt x="272084" y="300621"/>
                </a:lnTo>
                <a:lnTo>
                  <a:pt x="209867" y="300621"/>
                </a:lnTo>
                <a:lnTo>
                  <a:pt x="209727" y="299072"/>
                </a:lnTo>
                <a:lnTo>
                  <a:pt x="209588" y="298132"/>
                </a:lnTo>
                <a:lnTo>
                  <a:pt x="204129" y="152209"/>
                </a:lnTo>
                <a:lnTo>
                  <a:pt x="202527" y="106614"/>
                </a:lnTo>
                <a:lnTo>
                  <a:pt x="199059" y="1701"/>
                </a:lnTo>
                <a:lnTo>
                  <a:pt x="198003" y="317"/>
                </a:lnTo>
                <a:lnTo>
                  <a:pt x="185699" y="317"/>
                </a:lnTo>
                <a:lnTo>
                  <a:pt x="177253" y="0"/>
                </a:lnTo>
                <a:close/>
              </a:path>
              <a:path w="547839" h="515452">
                <a:moveTo>
                  <a:pt x="262572" y="46418"/>
                </a:moveTo>
                <a:lnTo>
                  <a:pt x="240741" y="46418"/>
                </a:lnTo>
                <a:lnTo>
                  <a:pt x="231216" y="300621"/>
                </a:lnTo>
                <a:lnTo>
                  <a:pt x="272084" y="300621"/>
                </a:lnTo>
                <a:lnTo>
                  <a:pt x="262572" y="46418"/>
                </a:lnTo>
                <a:close/>
              </a:path>
              <a:path w="547839" h="515452">
                <a:moveTo>
                  <a:pt x="504995" y="270497"/>
                </a:moveTo>
                <a:lnTo>
                  <a:pt x="453085" y="270497"/>
                </a:lnTo>
                <a:lnTo>
                  <a:pt x="453085" y="286181"/>
                </a:lnTo>
                <a:lnTo>
                  <a:pt x="505011" y="286181"/>
                </a:lnTo>
                <a:lnTo>
                  <a:pt x="504995" y="270497"/>
                </a:lnTo>
                <a:close/>
              </a:path>
              <a:path w="547839" h="515452">
                <a:moveTo>
                  <a:pt x="504967" y="243293"/>
                </a:moveTo>
                <a:lnTo>
                  <a:pt x="446824" y="243293"/>
                </a:lnTo>
                <a:lnTo>
                  <a:pt x="453085" y="243763"/>
                </a:lnTo>
                <a:lnTo>
                  <a:pt x="453085" y="262293"/>
                </a:lnTo>
                <a:lnTo>
                  <a:pt x="504987" y="262293"/>
                </a:lnTo>
                <a:lnTo>
                  <a:pt x="504967" y="243293"/>
                </a:lnTo>
                <a:close/>
              </a:path>
              <a:path w="547839" h="515452">
                <a:moveTo>
                  <a:pt x="432358" y="163131"/>
                </a:moveTo>
                <a:lnTo>
                  <a:pt x="421386" y="163131"/>
                </a:lnTo>
                <a:lnTo>
                  <a:pt x="421500" y="165265"/>
                </a:lnTo>
                <a:lnTo>
                  <a:pt x="421703" y="167449"/>
                </a:lnTo>
                <a:lnTo>
                  <a:pt x="422275" y="242531"/>
                </a:lnTo>
                <a:lnTo>
                  <a:pt x="422871" y="243077"/>
                </a:lnTo>
                <a:lnTo>
                  <a:pt x="438277" y="243141"/>
                </a:lnTo>
                <a:lnTo>
                  <a:pt x="438277" y="262102"/>
                </a:lnTo>
                <a:lnTo>
                  <a:pt x="446824" y="262102"/>
                </a:lnTo>
                <a:lnTo>
                  <a:pt x="446824" y="243293"/>
                </a:lnTo>
                <a:lnTo>
                  <a:pt x="504967" y="243293"/>
                </a:lnTo>
                <a:lnTo>
                  <a:pt x="504956" y="232410"/>
                </a:lnTo>
                <a:lnTo>
                  <a:pt x="446735" y="232410"/>
                </a:lnTo>
                <a:lnTo>
                  <a:pt x="432612" y="232295"/>
                </a:lnTo>
                <a:lnTo>
                  <a:pt x="432358" y="163131"/>
                </a:lnTo>
                <a:close/>
              </a:path>
              <a:path w="547839" h="515452">
                <a:moveTo>
                  <a:pt x="504942" y="217868"/>
                </a:moveTo>
                <a:lnTo>
                  <a:pt x="453097" y="217868"/>
                </a:lnTo>
                <a:lnTo>
                  <a:pt x="453097" y="232410"/>
                </a:lnTo>
                <a:lnTo>
                  <a:pt x="504956" y="232410"/>
                </a:lnTo>
                <a:lnTo>
                  <a:pt x="504942" y="217868"/>
                </a:lnTo>
                <a:close/>
              </a:path>
              <a:path w="547839" h="515452">
                <a:moveTo>
                  <a:pt x="473646" y="174155"/>
                </a:moveTo>
                <a:lnTo>
                  <a:pt x="471703" y="175171"/>
                </a:lnTo>
                <a:lnTo>
                  <a:pt x="471678" y="179870"/>
                </a:lnTo>
                <a:lnTo>
                  <a:pt x="467969" y="180378"/>
                </a:lnTo>
                <a:lnTo>
                  <a:pt x="457937" y="187041"/>
                </a:lnTo>
                <a:lnTo>
                  <a:pt x="453910" y="193992"/>
                </a:lnTo>
                <a:lnTo>
                  <a:pt x="453482" y="201765"/>
                </a:lnTo>
                <a:lnTo>
                  <a:pt x="453402" y="209905"/>
                </a:lnTo>
                <a:lnTo>
                  <a:pt x="439520" y="209905"/>
                </a:lnTo>
                <a:lnTo>
                  <a:pt x="438810" y="210578"/>
                </a:lnTo>
                <a:lnTo>
                  <a:pt x="438759" y="232295"/>
                </a:lnTo>
                <a:lnTo>
                  <a:pt x="446735" y="232295"/>
                </a:lnTo>
                <a:lnTo>
                  <a:pt x="446735" y="217868"/>
                </a:lnTo>
                <a:lnTo>
                  <a:pt x="504942" y="217868"/>
                </a:lnTo>
                <a:lnTo>
                  <a:pt x="504934" y="209905"/>
                </a:lnTo>
                <a:lnTo>
                  <a:pt x="453402" y="209905"/>
                </a:lnTo>
                <a:lnTo>
                  <a:pt x="504934" y="209880"/>
                </a:lnTo>
                <a:lnTo>
                  <a:pt x="488365" y="180022"/>
                </a:lnTo>
                <a:lnTo>
                  <a:pt x="487487" y="175704"/>
                </a:lnTo>
                <a:lnTo>
                  <a:pt x="479132" y="175704"/>
                </a:lnTo>
                <a:lnTo>
                  <a:pt x="473646" y="174155"/>
                </a:lnTo>
                <a:close/>
              </a:path>
              <a:path w="547839" h="515452">
                <a:moveTo>
                  <a:pt x="416610" y="222578"/>
                </a:moveTo>
                <a:lnTo>
                  <a:pt x="401891" y="222707"/>
                </a:lnTo>
                <a:lnTo>
                  <a:pt x="416610" y="222707"/>
                </a:lnTo>
                <a:lnTo>
                  <a:pt x="416610" y="222578"/>
                </a:lnTo>
                <a:close/>
              </a:path>
              <a:path w="547839" h="515452">
                <a:moveTo>
                  <a:pt x="416610" y="222148"/>
                </a:moveTo>
                <a:lnTo>
                  <a:pt x="416610" y="222578"/>
                </a:lnTo>
                <a:lnTo>
                  <a:pt x="417817" y="222567"/>
                </a:lnTo>
                <a:lnTo>
                  <a:pt x="416610" y="222148"/>
                </a:lnTo>
                <a:close/>
              </a:path>
              <a:path w="547839" h="515452">
                <a:moveTo>
                  <a:pt x="486384" y="170281"/>
                </a:moveTo>
                <a:lnTo>
                  <a:pt x="479132" y="175704"/>
                </a:lnTo>
                <a:lnTo>
                  <a:pt x="487487" y="175704"/>
                </a:lnTo>
                <a:lnTo>
                  <a:pt x="486384" y="170281"/>
                </a:lnTo>
                <a:close/>
              </a:path>
              <a:path w="547839" h="515452">
                <a:moveTo>
                  <a:pt x="197916" y="203"/>
                </a:moveTo>
                <a:lnTo>
                  <a:pt x="185699" y="317"/>
                </a:lnTo>
                <a:lnTo>
                  <a:pt x="198003" y="317"/>
                </a:lnTo>
                <a:close/>
              </a:path>
            </a:pathLst>
          </a:custGeom>
          <a:solidFill>
            <a:srgbClr val="FDEEB8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8" name="object 58"/>
          <p:cNvSpPr/>
          <p:nvPr/>
        </p:nvSpPr>
        <p:spPr>
          <a:xfrm>
            <a:off x="1403886" y="3356217"/>
            <a:ext cx="560235" cy="560235"/>
          </a:xfrm>
          <a:custGeom>
            <a:avLst/>
            <a:gdLst/>
            <a:ahLst/>
            <a:cxnLst/>
            <a:rect l="l" t="t" r="r" b="b"/>
            <a:pathLst>
              <a:path w="629894" h="629894">
                <a:moveTo>
                  <a:pt x="314947" y="0"/>
                </a:moveTo>
                <a:lnTo>
                  <a:pt x="263861" y="4122"/>
                </a:lnTo>
                <a:lnTo>
                  <a:pt x="215400" y="16056"/>
                </a:lnTo>
                <a:lnTo>
                  <a:pt x="170211" y="35154"/>
                </a:lnTo>
                <a:lnTo>
                  <a:pt x="128944" y="60766"/>
                </a:lnTo>
                <a:lnTo>
                  <a:pt x="92246" y="92246"/>
                </a:lnTo>
                <a:lnTo>
                  <a:pt x="60766" y="128944"/>
                </a:lnTo>
                <a:lnTo>
                  <a:pt x="35154" y="170211"/>
                </a:lnTo>
                <a:lnTo>
                  <a:pt x="16056" y="215400"/>
                </a:lnTo>
                <a:lnTo>
                  <a:pt x="4122" y="263861"/>
                </a:lnTo>
                <a:lnTo>
                  <a:pt x="0" y="314947"/>
                </a:lnTo>
                <a:lnTo>
                  <a:pt x="1044" y="340777"/>
                </a:lnTo>
                <a:lnTo>
                  <a:pt x="9153" y="390632"/>
                </a:lnTo>
                <a:lnTo>
                  <a:pt x="24750" y="437538"/>
                </a:lnTo>
                <a:lnTo>
                  <a:pt x="47186" y="480847"/>
                </a:lnTo>
                <a:lnTo>
                  <a:pt x="75813" y="519911"/>
                </a:lnTo>
                <a:lnTo>
                  <a:pt x="109983" y="554080"/>
                </a:lnTo>
                <a:lnTo>
                  <a:pt x="149047" y="582707"/>
                </a:lnTo>
                <a:lnTo>
                  <a:pt x="192356" y="605144"/>
                </a:lnTo>
                <a:lnTo>
                  <a:pt x="239262" y="620741"/>
                </a:lnTo>
                <a:lnTo>
                  <a:pt x="289116" y="628850"/>
                </a:lnTo>
                <a:lnTo>
                  <a:pt x="314947" y="629894"/>
                </a:lnTo>
                <a:lnTo>
                  <a:pt x="340777" y="628850"/>
                </a:lnTo>
                <a:lnTo>
                  <a:pt x="390632" y="620741"/>
                </a:lnTo>
                <a:lnTo>
                  <a:pt x="437538" y="605144"/>
                </a:lnTo>
                <a:lnTo>
                  <a:pt x="480847" y="582707"/>
                </a:lnTo>
                <a:lnTo>
                  <a:pt x="519911" y="554080"/>
                </a:lnTo>
                <a:lnTo>
                  <a:pt x="554080" y="519911"/>
                </a:lnTo>
                <a:lnTo>
                  <a:pt x="582707" y="480847"/>
                </a:lnTo>
                <a:lnTo>
                  <a:pt x="605144" y="437538"/>
                </a:lnTo>
                <a:lnTo>
                  <a:pt x="620741" y="390632"/>
                </a:lnTo>
                <a:lnTo>
                  <a:pt x="628850" y="340777"/>
                </a:lnTo>
                <a:lnTo>
                  <a:pt x="629894" y="314947"/>
                </a:lnTo>
                <a:lnTo>
                  <a:pt x="628850" y="289116"/>
                </a:lnTo>
                <a:lnTo>
                  <a:pt x="620741" y="239262"/>
                </a:lnTo>
                <a:lnTo>
                  <a:pt x="605144" y="192356"/>
                </a:lnTo>
                <a:lnTo>
                  <a:pt x="582707" y="149047"/>
                </a:lnTo>
                <a:lnTo>
                  <a:pt x="554080" y="109983"/>
                </a:lnTo>
                <a:lnTo>
                  <a:pt x="519911" y="75813"/>
                </a:lnTo>
                <a:lnTo>
                  <a:pt x="480847" y="47186"/>
                </a:lnTo>
                <a:lnTo>
                  <a:pt x="437538" y="24750"/>
                </a:lnTo>
                <a:lnTo>
                  <a:pt x="390632" y="9153"/>
                </a:lnTo>
                <a:lnTo>
                  <a:pt x="340777" y="1044"/>
                </a:lnTo>
                <a:lnTo>
                  <a:pt x="314947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9" name="object 59"/>
          <p:cNvSpPr/>
          <p:nvPr/>
        </p:nvSpPr>
        <p:spPr>
          <a:xfrm>
            <a:off x="1454093" y="3460563"/>
            <a:ext cx="400710" cy="352466"/>
          </a:xfrm>
          <a:custGeom>
            <a:avLst/>
            <a:gdLst/>
            <a:ahLst/>
            <a:cxnLst/>
            <a:rect l="l" t="t" r="r" b="b"/>
            <a:pathLst>
              <a:path w="450533" h="396291">
                <a:moveTo>
                  <a:pt x="435264" y="338141"/>
                </a:moveTo>
                <a:lnTo>
                  <a:pt x="238499" y="338141"/>
                </a:lnTo>
                <a:lnTo>
                  <a:pt x="245530" y="349236"/>
                </a:lnTo>
                <a:lnTo>
                  <a:pt x="273479" y="376594"/>
                </a:lnTo>
                <a:lnTo>
                  <a:pt x="309609" y="392911"/>
                </a:lnTo>
                <a:lnTo>
                  <a:pt x="336908" y="396291"/>
                </a:lnTo>
                <a:lnTo>
                  <a:pt x="351296" y="395383"/>
                </a:lnTo>
                <a:lnTo>
                  <a:pt x="390699" y="382654"/>
                </a:lnTo>
                <a:lnTo>
                  <a:pt x="422153" y="357257"/>
                </a:lnTo>
                <a:lnTo>
                  <a:pt x="435264" y="338141"/>
                </a:lnTo>
                <a:close/>
              </a:path>
              <a:path w="450533" h="396291">
                <a:moveTo>
                  <a:pt x="104626" y="61819"/>
                </a:moveTo>
                <a:lnTo>
                  <a:pt x="60744" y="70402"/>
                </a:lnTo>
                <a:lnTo>
                  <a:pt x="26621" y="93832"/>
                </a:lnTo>
                <a:lnTo>
                  <a:pt x="5409" y="128342"/>
                </a:lnTo>
                <a:lnTo>
                  <a:pt x="0" y="155644"/>
                </a:lnTo>
                <a:lnTo>
                  <a:pt x="890" y="170804"/>
                </a:lnTo>
                <a:lnTo>
                  <a:pt x="13785" y="210662"/>
                </a:lnTo>
                <a:lnTo>
                  <a:pt x="39417" y="240260"/>
                </a:lnTo>
                <a:lnTo>
                  <a:pt x="61928" y="253132"/>
                </a:lnTo>
                <a:lnTo>
                  <a:pt x="63524" y="266153"/>
                </a:lnTo>
                <a:lnTo>
                  <a:pt x="63173" y="278554"/>
                </a:lnTo>
                <a:lnTo>
                  <a:pt x="62598" y="290826"/>
                </a:lnTo>
                <a:lnTo>
                  <a:pt x="63710" y="305573"/>
                </a:lnTo>
                <a:lnTo>
                  <a:pt x="79065" y="344713"/>
                </a:lnTo>
                <a:lnTo>
                  <a:pt x="108967" y="372815"/>
                </a:lnTo>
                <a:lnTo>
                  <a:pt x="148931" y="385523"/>
                </a:lnTo>
                <a:lnTo>
                  <a:pt x="164416" y="384745"/>
                </a:lnTo>
                <a:lnTo>
                  <a:pt x="203715" y="372623"/>
                </a:lnTo>
                <a:lnTo>
                  <a:pt x="238499" y="338141"/>
                </a:lnTo>
                <a:lnTo>
                  <a:pt x="435264" y="338141"/>
                </a:lnTo>
                <a:lnTo>
                  <a:pt x="437241" y="334773"/>
                </a:lnTo>
                <a:lnTo>
                  <a:pt x="442692" y="322199"/>
                </a:lnTo>
                <a:lnTo>
                  <a:pt x="446600" y="308886"/>
                </a:lnTo>
                <a:lnTo>
                  <a:pt x="448141" y="304711"/>
                </a:lnTo>
                <a:lnTo>
                  <a:pt x="450533" y="304711"/>
                </a:lnTo>
                <a:lnTo>
                  <a:pt x="464025" y="303578"/>
                </a:lnTo>
                <a:lnTo>
                  <a:pt x="502156" y="286847"/>
                </a:lnTo>
                <a:lnTo>
                  <a:pt x="527796" y="254726"/>
                </a:lnTo>
                <a:lnTo>
                  <a:pt x="535279" y="227433"/>
                </a:lnTo>
                <a:lnTo>
                  <a:pt x="534389" y="211463"/>
                </a:lnTo>
                <a:lnTo>
                  <a:pt x="520487" y="171252"/>
                </a:lnTo>
                <a:lnTo>
                  <a:pt x="493037" y="144253"/>
                </a:lnTo>
                <a:lnTo>
                  <a:pt x="468969" y="134570"/>
                </a:lnTo>
                <a:lnTo>
                  <a:pt x="469832" y="129566"/>
                </a:lnTo>
                <a:lnTo>
                  <a:pt x="470378" y="124448"/>
                </a:lnTo>
                <a:lnTo>
                  <a:pt x="470378" y="119203"/>
                </a:lnTo>
                <a:lnTo>
                  <a:pt x="460262" y="77976"/>
                </a:lnTo>
                <a:lnTo>
                  <a:pt x="449531" y="62388"/>
                </a:lnTo>
                <a:lnTo>
                  <a:pt x="116516" y="62388"/>
                </a:lnTo>
                <a:lnTo>
                  <a:pt x="104626" y="61819"/>
                </a:lnTo>
                <a:close/>
              </a:path>
              <a:path w="450533" h="396291">
                <a:moveTo>
                  <a:pt x="450533" y="304711"/>
                </a:moveTo>
                <a:lnTo>
                  <a:pt x="448141" y="304711"/>
                </a:lnTo>
                <a:lnTo>
                  <a:pt x="449474" y="304800"/>
                </a:lnTo>
                <a:lnTo>
                  <a:pt x="450533" y="304711"/>
                </a:lnTo>
                <a:close/>
              </a:path>
              <a:path w="450533" h="396291">
                <a:moveTo>
                  <a:pt x="255526" y="0"/>
                </a:moveTo>
                <a:lnTo>
                  <a:pt x="209957" y="5244"/>
                </a:lnTo>
                <a:lnTo>
                  <a:pt x="174104" y="22319"/>
                </a:lnTo>
                <a:lnTo>
                  <a:pt x="142400" y="59414"/>
                </a:lnTo>
                <a:lnTo>
                  <a:pt x="128918" y="62102"/>
                </a:lnTo>
                <a:lnTo>
                  <a:pt x="116516" y="62388"/>
                </a:lnTo>
                <a:lnTo>
                  <a:pt x="449531" y="62388"/>
                </a:lnTo>
                <a:lnTo>
                  <a:pt x="443847" y="55856"/>
                </a:lnTo>
                <a:lnTo>
                  <a:pt x="433304" y="46972"/>
                </a:lnTo>
                <a:lnTo>
                  <a:pt x="430349" y="45180"/>
                </a:lnTo>
                <a:lnTo>
                  <a:pt x="332399" y="45180"/>
                </a:lnTo>
                <a:lnTo>
                  <a:pt x="323910" y="35477"/>
                </a:lnTo>
                <a:lnTo>
                  <a:pt x="293008" y="12163"/>
                </a:lnTo>
                <a:lnTo>
                  <a:pt x="268626" y="2620"/>
                </a:lnTo>
                <a:lnTo>
                  <a:pt x="255526" y="0"/>
                </a:lnTo>
                <a:close/>
              </a:path>
              <a:path w="450533" h="396291">
                <a:moveTo>
                  <a:pt x="394597" y="31285"/>
                </a:moveTo>
                <a:lnTo>
                  <a:pt x="351538" y="35980"/>
                </a:lnTo>
                <a:lnTo>
                  <a:pt x="332399" y="45180"/>
                </a:lnTo>
                <a:lnTo>
                  <a:pt x="430349" y="45180"/>
                </a:lnTo>
                <a:lnTo>
                  <a:pt x="421456" y="39789"/>
                </a:lnTo>
                <a:lnTo>
                  <a:pt x="408491" y="34497"/>
                </a:lnTo>
                <a:lnTo>
                  <a:pt x="394597" y="31285"/>
                </a:lnTo>
                <a:close/>
              </a:path>
            </a:pathLst>
          </a:custGeom>
          <a:solidFill>
            <a:srgbClr val="EEE7B5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60" name="object 60"/>
          <p:cNvSpPr/>
          <p:nvPr/>
        </p:nvSpPr>
        <p:spPr>
          <a:xfrm>
            <a:off x="1681609" y="3541342"/>
            <a:ext cx="78514" cy="45041"/>
          </a:xfrm>
          <a:custGeom>
            <a:avLst/>
            <a:gdLst/>
            <a:ahLst/>
            <a:cxnLst/>
            <a:rect l="l" t="t" r="r" b="b"/>
            <a:pathLst>
              <a:path w="88276" h="50641">
                <a:moveTo>
                  <a:pt x="0" y="0"/>
                </a:moveTo>
                <a:lnTo>
                  <a:pt x="39796" y="8034"/>
                </a:lnTo>
                <a:lnTo>
                  <a:pt x="72291" y="29946"/>
                </a:lnTo>
                <a:lnTo>
                  <a:pt x="80933" y="39766"/>
                </a:lnTo>
                <a:lnTo>
                  <a:pt x="88276" y="50641"/>
                </a:lnTo>
              </a:path>
            </a:pathLst>
          </a:custGeom>
          <a:ln w="35991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61" name="object 61"/>
          <p:cNvSpPr/>
          <p:nvPr/>
        </p:nvSpPr>
        <p:spPr>
          <a:xfrm>
            <a:off x="1725913" y="3570097"/>
            <a:ext cx="61074" cy="62170"/>
          </a:xfrm>
          <a:custGeom>
            <a:avLst/>
            <a:gdLst/>
            <a:ahLst/>
            <a:cxnLst/>
            <a:rect l="l" t="t" r="r" b="b"/>
            <a:pathLst>
              <a:path w="68668" h="69900">
                <a:moveTo>
                  <a:pt x="68668" y="0"/>
                </a:moveTo>
                <a:lnTo>
                  <a:pt x="0" y="20891"/>
                </a:lnTo>
                <a:lnTo>
                  <a:pt x="52412" y="69900"/>
                </a:lnTo>
                <a:lnTo>
                  <a:pt x="68668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62" name="object 62"/>
          <p:cNvSpPr/>
          <p:nvPr/>
        </p:nvSpPr>
        <p:spPr>
          <a:xfrm>
            <a:off x="1612765" y="3679950"/>
            <a:ext cx="78514" cy="45041"/>
          </a:xfrm>
          <a:custGeom>
            <a:avLst/>
            <a:gdLst/>
            <a:ahLst/>
            <a:cxnLst/>
            <a:rect l="l" t="t" r="r" b="b"/>
            <a:pathLst>
              <a:path w="88276" h="50641">
                <a:moveTo>
                  <a:pt x="88276" y="50641"/>
                </a:moveTo>
                <a:lnTo>
                  <a:pt x="48480" y="42606"/>
                </a:lnTo>
                <a:lnTo>
                  <a:pt x="15985" y="20694"/>
                </a:lnTo>
                <a:lnTo>
                  <a:pt x="7343" y="10874"/>
                </a:lnTo>
                <a:lnTo>
                  <a:pt x="0" y="0"/>
                </a:lnTo>
              </a:path>
            </a:pathLst>
          </a:custGeom>
          <a:ln w="35991">
            <a:solidFill>
              <a:srgbClr val="C58E4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63" name="object 63"/>
          <p:cNvSpPr/>
          <p:nvPr/>
        </p:nvSpPr>
        <p:spPr>
          <a:xfrm>
            <a:off x="1585904" y="3634066"/>
            <a:ext cx="61074" cy="62170"/>
          </a:xfrm>
          <a:custGeom>
            <a:avLst/>
            <a:gdLst/>
            <a:ahLst/>
            <a:cxnLst/>
            <a:rect l="l" t="t" r="r" b="b"/>
            <a:pathLst>
              <a:path w="68668" h="69900">
                <a:moveTo>
                  <a:pt x="16256" y="0"/>
                </a:moveTo>
                <a:lnTo>
                  <a:pt x="0" y="69900"/>
                </a:lnTo>
                <a:lnTo>
                  <a:pt x="68668" y="49009"/>
                </a:lnTo>
                <a:lnTo>
                  <a:pt x="16256" y="0"/>
                </a:lnTo>
                <a:close/>
              </a:path>
            </a:pathLst>
          </a:custGeom>
          <a:solidFill>
            <a:srgbClr val="C58E4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64" name="object 30"/>
          <p:cNvSpPr txBox="1"/>
          <p:nvPr/>
        </p:nvSpPr>
        <p:spPr>
          <a:xfrm>
            <a:off x="2204150" y="1052736"/>
            <a:ext cx="6544314" cy="432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162" indent="-254162" algn="just">
              <a:buFontTx/>
              <a:buChar char="-"/>
            </a:pPr>
            <a:r>
              <a:rPr lang="es-CL" sz="1601" b="1" dirty="0">
                <a:solidFill>
                  <a:srgbClr val="595959"/>
                </a:solidFill>
                <a:cs typeface="Calibri"/>
              </a:rPr>
              <a:t>Actualización de Normas para fuentes estacionarias MP, NOx, y </a:t>
            </a:r>
            <a:r>
              <a:rPr lang="es-CL" sz="1601" b="1" dirty="0" smtClean="0">
                <a:solidFill>
                  <a:srgbClr val="595959"/>
                </a:solidFill>
                <a:cs typeface="Calibri"/>
              </a:rPr>
              <a:t>SO</a:t>
            </a:r>
            <a:r>
              <a:rPr lang="es-CL" sz="1601" b="1" baseline="-25000" dirty="0" smtClean="0">
                <a:solidFill>
                  <a:srgbClr val="595959"/>
                </a:solidFill>
                <a:cs typeface="Calibri"/>
              </a:rPr>
              <a:t>2</a:t>
            </a:r>
          </a:p>
          <a:p>
            <a:pPr algn="just"/>
            <a:endParaRPr lang="es-CL" sz="1601" b="1" baseline="-25000" dirty="0" smtClean="0">
              <a:solidFill>
                <a:srgbClr val="595959"/>
              </a:solidFill>
              <a:cs typeface="Calibri"/>
            </a:endParaRPr>
          </a:p>
          <a:p>
            <a:pPr algn="just"/>
            <a:endParaRPr lang="es-CL" sz="1601" b="1" dirty="0">
              <a:solidFill>
                <a:srgbClr val="595959"/>
              </a:solidFill>
              <a:cs typeface="Calibri"/>
            </a:endParaRPr>
          </a:p>
          <a:p>
            <a:pPr algn="just"/>
            <a:endParaRPr lang="es-CL" sz="1601" b="1" dirty="0">
              <a:solidFill>
                <a:srgbClr val="595959"/>
              </a:solidFill>
              <a:cs typeface="Calibri"/>
            </a:endParaRPr>
          </a:p>
          <a:p>
            <a:pPr algn="just"/>
            <a:endParaRPr lang="es-CL" sz="1601" b="1" dirty="0">
              <a:solidFill>
                <a:srgbClr val="595959"/>
              </a:solidFill>
              <a:cs typeface="Calibri"/>
            </a:endParaRPr>
          </a:p>
          <a:p>
            <a:pPr algn="just"/>
            <a:endParaRPr lang="es-CL" sz="1601" b="1" dirty="0">
              <a:solidFill>
                <a:srgbClr val="595959"/>
              </a:solidFill>
              <a:cs typeface="Calibri"/>
            </a:endParaRPr>
          </a:p>
          <a:p>
            <a:pPr algn="just"/>
            <a:endParaRPr lang="es-CL" sz="1601" b="1" dirty="0" smtClean="0">
              <a:solidFill>
                <a:srgbClr val="595959"/>
              </a:solidFill>
              <a:cs typeface="Calibri"/>
            </a:endParaRPr>
          </a:p>
          <a:p>
            <a:pPr algn="just"/>
            <a:endParaRPr lang="es-CL" sz="1601" b="1" dirty="0" smtClean="0">
              <a:solidFill>
                <a:srgbClr val="595959"/>
              </a:solidFill>
              <a:cs typeface="Calibri"/>
            </a:endParaRPr>
          </a:p>
          <a:p>
            <a:pPr algn="just"/>
            <a:endParaRPr lang="es-CL" sz="1601" b="1" dirty="0" smtClean="0">
              <a:solidFill>
                <a:srgbClr val="595959"/>
              </a:solidFill>
              <a:cs typeface="Calibri"/>
            </a:endParaRPr>
          </a:p>
          <a:p>
            <a:pPr algn="just">
              <a:spcAft>
                <a:spcPts val="600"/>
              </a:spcAft>
            </a:pPr>
            <a:endParaRPr lang="es-CL" sz="1601" b="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CL" sz="1601" b="1" dirty="0">
                <a:solidFill>
                  <a:srgbClr val="595959"/>
                </a:solidFill>
                <a:cs typeface="Calibri"/>
              </a:rPr>
              <a:t>Metas de emisión grandes establecimientos industriales: </a:t>
            </a:r>
            <a:r>
              <a:rPr lang="es-CL" sz="1601" dirty="0">
                <a:solidFill>
                  <a:srgbClr val="595959"/>
                </a:solidFill>
                <a:cs typeface="Calibri"/>
              </a:rPr>
              <a:t>reducción de un 30% </a:t>
            </a:r>
            <a:r>
              <a:rPr lang="es-CL" sz="1601" dirty="0" smtClean="0">
                <a:solidFill>
                  <a:srgbClr val="595959"/>
                </a:solidFill>
                <a:cs typeface="Calibri"/>
              </a:rPr>
              <a:t>MP2,5 para 57 “grandes establecimientos” que dan cuenta de la mitad de las emisiones de MP. Se </a:t>
            </a:r>
            <a:r>
              <a:rPr lang="es-CL" sz="1601" dirty="0">
                <a:solidFill>
                  <a:srgbClr val="595959"/>
                </a:solidFill>
                <a:cs typeface="Calibri"/>
              </a:rPr>
              <a:t>establecen equivalencias entre contaminantes para cuantificar reducciones</a:t>
            </a:r>
            <a:r>
              <a:rPr lang="es-CL" sz="1601" dirty="0" smtClean="0">
                <a:solidFill>
                  <a:srgbClr val="595959"/>
                </a:solidFill>
                <a:cs typeface="Calibri"/>
              </a:rPr>
              <a:t>.</a:t>
            </a:r>
            <a:endParaRPr lang="es-CL" sz="160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CL" sz="1601" b="1" dirty="0">
                <a:solidFill>
                  <a:srgbClr val="595959"/>
                </a:solidFill>
                <a:cs typeface="Calibri"/>
              </a:rPr>
              <a:t>Control </a:t>
            </a:r>
            <a:r>
              <a:rPr lang="es-CL" sz="1601" b="1" dirty="0" smtClean="0">
                <a:solidFill>
                  <a:srgbClr val="595959"/>
                </a:solidFill>
                <a:cs typeface="Calibri"/>
              </a:rPr>
              <a:t>emisiones de Amoniaco </a:t>
            </a:r>
            <a:r>
              <a:rPr lang="es-CL" sz="1601" b="1" dirty="0">
                <a:solidFill>
                  <a:srgbClr val="595959"/>
                </a:solidFill>
                <a:cs typeface="Calibri"/>
              </a:rPr>
              <a:t>en </a:t>
            </a:r>
            <a:r>
              <a:rPr lang="es-CL" sz="1601" b="1" dirty="0" smtClean="0">
                <a:solidFill>
                  <a:srgbClr val="595959"/>
                </a:solidFill>
                <a:cs typeface="Calibri"/>
              </a:rPr>
              <a:t>agroindustria: producci</a:t>
            </a:r>
            <a:r>
              <a:rPr lang="es-ES" sz="1601" b="1" dirty="0" err="1" smtClean="0">
                <a:solidFill>
                  <a:srgbClr val="595959"/>
                </a:solidFill>
                <a:cs typeface="Calibri"/>
              </a:rPr>
              <a:t>ón</a:t>
            </a:r>
            <a:r>
              <a:rPr lang="es-ES" sz="1601" b="1" dirty="0" smtClean="0">
                <a:solidFill>
                  <a:srgbClr val="595959"/>
                </a:solidFill>
                <a:cs typeface="Calibri"/>
              </a:rPr>
              <a:t> de cerdos y huevos.</a:t>
            </a:r>
            <a:endParaRPr lang="es-CL" sz="1601" b="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CL" sz="1601" b="1" dirty="0" smtClean="0">
                <a:solidFill>
                  <a:srgbClr val="595959"/>
                </a:solidFill>
                <a:cs typeface="Calibri"/>
              </a:rPr>
              <a:t>Rediseño del sistema de compensación de emisiones: </a:t>
            </a:r>
            <a:r>
              <a:rPr lang="es-CL" sz="1601" dirty="0" smtClean="0">
                <a:solidFill>
                  <a:srgbClr val="595959"/>
                </a:solidFill>
                <a:cs typeface="Calibri"/>
              </a:rPr>
              <a:t>para hacerlo m</a:t>
            </a:r>
            <a:r>
              <a:rPr lang="es-ES" sz="1601" dirty="0" err="1" smtClean="0">
                <a:solidFill>
                  <a:srgbClr val="595959"/>
                </a:solidFill>
                <a:cs typeface="Calibri"/>
              </a:rPr>
              <a:t>ás</a:t>
            </a:r>
            <a:r>
              <a:rPr lang="es-ES" sz="1601" dirty="0" smtClean="0">
                <a:solidFill>
                  <a:srgbClr val="595959"/>
                </a:solidFill>
                <a:cs typeface="Calibri"/>
              </a:rPr>
              <a:t> efectivo y flexible.</a:t>
            </a:r>
            <a:endParaRPr lang="es-CL" sz="1601" b="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CL" sz="1601" b="1" dirty="0">
                <a:solidFill>
                  <a:srgbClr val="595959"/>
                </a:solidFill>
                <a:cs typeface="Calibri"/>
              </a:rPr>
              <a:t>Norma de Entrada para grupos electrógenos </a:t>
            </a:r>
            <a:r>
              <a:rPr lang="es-CL" sz="1601" b="1" dirty="0" smtClean="0">
                <a:solidFill>
                  <a:srgbClr val="595959"/>
                </a:solidFill>
                <a:cs typeface="Calibri"/>
              </a:rPr>
              <a:t>nuevos: </a:t>
            </a:r>
            <a:r>
              <a:rPr lang="es-CL" sz="1601" dirty="0" smtClean="0">
                <a:solidFill>
                  <a:srgbClr val="595959"/>
                </a:solidFill>
                <a:cs typeface="Calibri"/>
              </a:rPr>
              <a:t>2019 (</a:t>
            </a:r>
            <a:r>
              <a:rPr lang="es-CL" sz="1601" dirty="0" err="1" smtClean="0">
                <a:solidFill>
                  <a:srgbClr val="595959"/>
                </a:solidFill>
                <a:cs typeface="Calibri"/>
              </a:rPr>
              <a:t>Tier</a:t>
            </a:r>
            <a:r>
              <a:rPr lang="es-CL" sz="1601" dirty="0" smtClean="0">
                <a:solidFill>
                  <a:srgbClr val="595959"/>
                </a:solidFill>
                <a:cs typeface="Calibri"/>
              </a:rPr>
              <a:t> III) y 2024 (</a:t>
            </a:r>
            <a:r>
              <a:rPr lang="es-CL" sz="1601" dirty="0" err="1" smtClean="0">
                <a:solidFill>
                  <a:srgbClr val="595959"/>
                </a:solidFill>
                <a:cs typeface="Calibri"/>
              </a:rPr>
              <a:t>Tier</a:t>
            </a:r>
            <a:r>
              <a:rPr lang="es-CL" sz="1601" dirty="0" smtClean="0">
                <a:solidFill>
                  <a:srgbClr val="595959"/>
                </a:solidFill>
                <a:cs typeface="Calibri"/>
              </a:rPr>
              <a:t> IV)</a:t>
            </a:r>
            <a:r>
              <a:rPr lang="es-CL" sz="1601" b="1" dirty="0" smtClean="0">
                <a:solidFill>
                  <a:srgbClr val="595959"/>
                </a:solidFill>
                <a:cs typeface="Calibri"/>
              </a:rPr>
              <a:t>  y exigencia de mantención anual para grupos en uso</a:t>
            </a:r>
            <a:r>
              <a:rPr lang="es-CL" sz="1601" b="1" dirty="0">
                <a:solidFill>
                  <a:srgbClr val="595959"/>
                </a:solidFill>
                <a:cs typeface="Calibri"/>
              </a:rPr>
              <a:t>.</a:t>
            </a:r>
            <a:endParaRPr lang="es-CL" sz="160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CL" sz="1601" b="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CL" sz="160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CL" sz="160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ES_tradnl" sz="889" dirty="0">
              <a:solidFill>
                <a:srgbClr val="595959"/>
              </a:solidFill>
            </a:endParaRPr>
          </a:p>
        </p:txBody>
      </p:sp>
      <p:graphicFrame>
        <p:nvGraphicFramePr>
          <p:cNvPr id="72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88352"/>
              </p:ext>
            </p:extLst>
          </p:nvPr>
        </p:nvGraphicFramePr>
        <p:xfrm>
          <a:off x="2420379" y="1484784"/>
          <a:ext cx="5824028" cy="1698104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1296168"/>
                <a:gridCol w="1103417"/>
                <a:gridCol w="1112944"/>
                <a:gridCol w="1112944"/>
                <a:gridCol w="1198555"/>
              </a:tblGrid>
              <a:tr h="3522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Contaminante </a:t>
                      </a:r>
                      <a:endParaRPr lang="es-CL" sz="16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 smtClean="0">
                          <a:effectLst/>
                        </a:rPr>
                        <a:t>Plan</a:t>
                      </a:r>
                      <a:r>
                        <a:rPr lang="es-CL" sz="1600" b="1" u="none" strike="noStrike" baseline="0" dirty="0" smtClean="0">
                          <a:effectLst/>
                        </a:rPr>
                        <a:t> vigente</a:t>
                      </a:r>
                      <a:endParaRPr lang="es-CL" sz="16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Nuevo</a:t>
                      </a:r>
                      <a:r>
                        <a:rPr lang="es-CL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Plan</a:t>
                      </a:r>
                      <a:endParaRPr lang="es-CL" sz="16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Grandes </a:t>
                      </a:r>
                      <a:endParaRPr lang="es-CL" sz="12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CL" sz="1200" b="1" u="none" strike="noStrike" dirty="0" smtClean="0">
                          <a:effectLst/>
                        </a:rPr>
                        <a:t>fuentes</a:t>
                      </a:r>
                      <a:endParaRPr lang="es-CL" sz="12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Pequeñas </a:t>
                      </a:r>
                      <a:endParaRPr lang="es-CL" sz="12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CL" sz="1200" b="1" u="none" strike="noStrike" dirty="0" smtClean="0">
                          <a:effectLst/>
                        </a:rPr>
                        <a:t>fuentes</a:t>
                      </a:r>
                      <a:endParaRPr lang="es-CL" sz="12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Grandes </a:t>
                      </a:r>
                      <a:endParaRPr lang="es-CL" sz="12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CL" sz="1200" b="1" u="none" strike="noStrike" dirty="0" smtClean="0">
                          <a:effectLst/>
                        </a:rPr>
                        <a:t>fuentes</a:t>
                      </a:r>
                      <a:endParaRPr lang="es-CL" sz="12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Pequeñas </a:t>
                      </a:r>
                      <a:endParaRPr lang="es-CL" sz="12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CL" sz="1200" b="1" u="none" strike="noStrike" dirty="0" smtClean="0">
                          <a:effectLst/>
                        </a:rPr>
                        <a:t>fuentes</a:t>
                      </a:r>
                      <a:endParaRPr lang="es-CL" sz="12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b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MP</a:t>
                      </a:r>
                      <a:endParaRPr lang="es-CL" sz="16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112 </a:t>
                      </a:r>
                      <a:r>
                        <a:rPr lang="es-CL" sz="1050" u="none" strike="noStrike" dirty="0">
                          <a:effectLst/>
                        </a:rPr>
                        <a:t>mg/m3N</a:t>
                      </a:r>
                      <a:endParaRPr lang="es-CL" sz="1800" b="0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56 </a:t>
                      </a:r>
                      <a:r>
                        <a:rPr lang="es-CL" sz="1050" u="none" strike="noStrike" dirty="0">
                          <a:effectLst/>
                        </a:rPr>
                        <a:t>mg/m3N</a:t>
                      </a:r>
                      <a:endParaRPr lang="es-CL" sz="1800" b="0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20 </a:t>
                      </a:r>
                      <a:r>
                        <a:rPr lang="es-CL" sz="1050" u="none" strike="noStrike" dirty="0">
                          <a:effectLst/>
                        </a:rPr>
                        <a:t>mg/m3N</a:t>
                      </a:r>
                      <a:endParaRPr lang="es-CL" sz="18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30 </a:t>
                      </a:r>
                      <a:r>
                        <a:rPr lang="es-CL" sz="1050" u="none" strike="noStrike" dirty="0">
                          <a:effectLst/>
                        </a:rPr>
                        <a:t>mg/m3N</a:t>
                      </a:r>
                      <a:endParaRPr lang="es-CL" sz="18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>
                          <a:effectLst/>
                        </a:rPr>
                        <a:t>SO</a:t>
                      </a:r>
                      <a:r>
                        <a:rPr lang="es-CL" sz="1600" u="none" strike="noStrike" baseline="-25000" dirty="0">
                          <a:effectLst/>
                        </a:rPr>
                        <a:t>2</a:t>
                      </a:r>
                      <a:endParaRPr lang="es-CL" sz="1600" b="1" i="0" u="none" strike="noStrike" baseline="-25000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30 </a:t>
                      </a:r>
                      <a:r>
                        <a:rPr lang="es-CL" sz="1050" u="none" strike="noStrike" dirty="0" err="1">
                          <a:effectLst/>
                        </a:rPr>
                        <a:t>ng</a:t>
                      </a:r>
                      <a:r>
                        <a:rPr lang="es-CL" sz="1050" u="none" strike="noStrike" dirty="0">
                          <a:effectLst/>
                        </a:rPr>
                        <a:t>/J</a:t>
                      </a:r>
                      <a:endParaRPr lang="es-CL" sz="1600" b="0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30 </a:t>
                      </a:r>
                      <a:r>
                        <a:rPr lang="es-CL" sz="1050" u="none" strike="noStrike" dirty="0" err="1">
                          <a:effectLst/>
                        </a:rPr>
                        <a:t>ng</a:t>
                      </a:r>
                      <a:r>
                        <a:rPr lang="es-CL" sz="1050" u="none" strike="noStrike" dirty="0">
                          <a:effectLst/>
                        </a:rPr>
                        <a:t>/J</a:t>
                      </a:r>
                      <a:endParaRPr lang="es-CL" sz="1600" b="0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1</a:t>
                      </a:r>
                      <a:r>
                        <a:rPr lang="es-CL" sz="1600" u="none" strike="noStrike" dirty="0" smtClean="0">
                          <a:effectLst/>
                        </a:rPr>
                        <a:t>0 </a:t>
                      </a:r>
                      <a:r>
                        <a:rPr lang="es-CL" sz="1050" u="none" strike="noStrike" dirty="0" err="1">
                          <a:effectLst/>
                        </a:rPr>
                        <a:t>ng</a:t>
                      </a:r>
                      <a:r>
                        <a:rPr lang="es-CL" sz="1050" u="none" strike="noStrike" dirty="0">
                          <a:effectLst/>
                        </a:rPr>
                        <a:t>/J</a:t>
                      </a:r>
                      <a:endParaRPr lang="es-CL" sz="16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2</a:t>
                      </a:r>
                      <a:r>
                        <a:rPr lang="es-CL" sz="1600" u="none" strike="noStrike" dirty="0" smtClean="0">
                          <a:effectLst/>
                        </a:rPr>
                        <a:t>0 </a:t>
                      </a:r>
                      <a:r>
                        <a:rPr lang="es-CL" sz="1050" u="none" strike="noStrike" dirty="0" err="1">
                          <a:effectLst/>
                        </a:rPr>
                        <a:t>ng</a:t>
                      </a:r>
                      <a:r>
                        <a:rPr lang="es-CL" sz="1050" u="none" strike="noStrike" dirty="0">
                          <a:effectLst/>
                        </a:rPr>
                        <a:t>/J</a:t>
                      </a:r>
                      <a:endParaRPr lang="es-CL" sz="16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u="none" strike="noStrike" dirty="0" err="1" smtClean="0">
                          <a:effectLst/>
                        </a:rPr>
                        <a:t>NO</a:t>
                      </a:r>
                      <a:r>
                        <a:rPr lang="es-CL" sz="1600" u="none" strike="noStrike" baseline="-25000" dirty="0" err="1" smtClean="0">
                          <a:effectLst/>
                        </a:rPr>
                        <a:t>x</a:t>
                      </a:r>
                      <a:endParaRPr lang="es-CL" sz="1600" b="1" i="0" u="none" strike="noStrike" baseline="-25000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 Sin norma </a:t>
                      </a:r>
                      <a:endParaRPr lang="es-CL" sz="1100" b="0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 Sin norma </a:t>
                      </a:r>
                      <a:endParaRPr lang="es-CL" sz="1100" b="0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30 </a:t>
                      </a:r>
                      <a:r>
                        <a:rPr lang="es-CL" sz="1050" u="none" strike="noStrike" dirty="0">
                          <a:effectLst/>
                        </a:rPr>
                        <a:t>ppm</a:t>
                      </a:r>
                      <a:endParaRPr lang="es-CL" sz="160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 </a:t>
                      </a:r>
                      <a:r>
                        <a:rPr lang="es-CL" sz="1600" u="none" strike="noStrike" dirty="0">
                          <a:effectLst/>
                        </a:rPr>
                        <a:t>100</a:t>
                      </a:r>
                      <a:r>
                        <a:rPr lang="es-CL" sz="1050" u="none" strike="noStrike" dirty="0">
                          <a:effectLst/>
                        </a:rPr>
                        <a:t> ppm </a:t>
                      </a:r>
                      <a:endParaRPr lang="es-CL" sz="1050" b="1" i="0" u="none" strike="noStrike" dirty="0">
                        <a:solidFill>
                          <a:srgbClr val="C48E4E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anchor="ctr"/>
                </a:tc>
              </a:tr>
            </a:tbl>
          </a:graphicData>
        </a:graphic>
      </p:graphicFrame>
      <p:pic>
        <p:nvPicPr>
          <p:cNvPr id="73" name="Picture 13" descr="Complemento-Logo-Gobierno-160x14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-27384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5877272"/>
            <a:ext cx="9144000" cy="98109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2" name="object 30"/>
          <p:cNvSpPr txBox="1"/>
          <p:nvPr/>
        </p:nvSpPr>
        <p:spPr>
          <a:xfrm>
            <a:off x="1443000" y="1505214"/>
            <a:ext cx="7449480" cy="3868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es-ES" b="1" dirty="0"/>
              <a:t>Incentivos a Bicicletas y </a:t>
            </a:r>
            <a:r>
              <a:rPr lang="es-ES" b="1" dirty="0" err="1"/>
              <a:t>Ciclovías</a:t>
            </a:r>
            <a:endParaRPr lang="es-C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Construcción de 300 kilómetros de </a:t>
            </a:r>
            <a:r>
              <a:rPr lang="es-ES" sz="1600" dirty="0" err="1"/>
              <a:t>ciclorutas</a:t>
            </a:r>
            <a:r>
              <a:rPr lang="es-ES" sz="1600" dirty="0"/>
              <a:t> y 3.000  </a:t>
            </a:r>
            <a:r>
              <a:rPr lang="es-ES" sz="1600" dirty="0" err="1"/>
              <a:t>biciestacionamientos</a:t>
            </a:r>
            <a:r>
              <a:rPr lang="es-ES" sz="1600" dirty="0"/>
              <a:t> públicos, en el marco del Plan Maestro de </a:t>
            </a:r>
            <a:r>
              <a:rPr lang="es-ES" sz="1600" dirty="0" err="1"/>
              <a:t>Ciclovías</a:t>
            </a:r>
            <a:r>
              <a:rPr lang="es-ES" sz="1600" dirty="0"/>
              <a:t> del Gran Santiago</a:t>
            </a:r>
            <a:r>
              <a:rPr lang="es-E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r>
              <a:rPr lang="es-ES" b="1" dirty="0"/>
              <a:t>Control de quemas</a:t>
            </a:r>
            <a:endParaRPr lang="es-C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Prohibición </a:t>
            </a:r>
            <a:r>
              <a:rPr lang="es-ES" sz="1600" dirty="0" smtClean="0"/>
              <a:t>gradual de </a:t>
            </a:r>
            <a:r>
              <a:rPr lang="es-ES" sz="1600" dirty="0"/>
              <a:t>quemas agrícolas a </a:t>
            </a:r>
            <a:r>
              <a:rPr lang="es-ES" sz="1600" dirty="0" smtClean="0"/>
              <a:t>10 años de </a:t>
            </a:r>
            <a:r>
              <a:rPr lang="es-ES" sz="1600" dirty="0"/>
              <a:t>publicado el </a:t>
            </a:r>
            <a:r>
              <a:rPr lang="es-ES" sz="1600" dirty="0" smtClean="0"/>
              <a:t>decreto.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/>
          </a:p>
          <a:p>
            <a:pPr lvl="0"/>
            <a:r>
              <a:rPr lang="es-CL" sz="1600" b="1" dirty="0"/>
              <a:t>Educación y Gestión Ambiental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Programa de educación ambiental en calidad del aire; plan de difusión anual y campañas informativas en materia de descontaminación </a:t>
            </a:r>
            <a:r>
              <a:rPr lang="es-ES" sz="1600" dirty="0" smtClean="0"/>
              <a:t>atmosférica</a:t>
            </a:r>
            <a:r>
              <a:rPr lang="es-CL" sz="1600" dirty="0" smtClean="0"/>
              <a:t>;</a:t>
            </a:r>
            <a:r>
              <a:rPr lang="es-ES" sz="1600" dirty="0" smtClean="0"/>
              <a:t> </a:t>
            </a:r>
            <a:r>
              <a:rPr lang="es-ES" sz="1600" dirty="0"/>
              <a:t>fortalecimiento de la Gestión Ambiental Local</a:t>
            </a:r>
            <a:r>
              <a:rPr lang="es-E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/>
          </a:p>
          <a:p>
            <a:pPr lvl="0"/>
            <a:r>
              <a:rPr lang="es-CL" sz="1600" b="1" dirty="0"/>
              <a:t>Levantamiento de polvo y áreas verdes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Aumento de </a:t>
            </a:r>
            <a:r>
              <a:rPr lang="es-CL" sz="1600" dirty="0" smtClean="0"/>
              <a:t>áreas verdes </a:t>
            </a:r>
            <a:r>
              <a:rPr lang="es-CL" sz="1600" dirty="0"/>
              <a:t>y masas de vegetación que rodean la Cuenca de Santiago de la Región </a:t>
            </a:r>
            <a:r>
              <a:rPr lang="es-CL" sz="1600" dirty="0" smtClean="0"/>
              <a:t>Metropolitana en 100 nuevas hectáreas</a:t>
            </a:r>
            <a:r>
              <a:rPr lang="es-ES" sz="1600" dirty="0" smtClean="0"/>
              <a:t>.</a:t>
            </a: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Plan de Aspirado y Lavado de Calles en conjunto con el Consejo Regional.</a:t>
            </a:r>
            <a:endParaRPr lang="es-CL" sz="1600" dirty="0"/>
          </a:p>
          <a:p>
            <a:r>
              <a:rPr lang="es-ES" sz="1600" dirty="0"/>
              <a:t/>
            </a:r>
            <a:br>
              <a:rPr lang="es-ES" sz="1600" dirty="0"/>
            </a:br>
            <a:endParaRPr lang="es-CL" sz="160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CL" sz="1601" dirty="0">
              <a:solidFill>
                <a:srgbClr val="595959"/>
              </a:solidFill>
              <a:cs typeface="Calibri"/>
            </a:endParaRPr>
          </a:p>
          <a:p>
            <a:pPr marL="254162" indent="-254162" algn="just">
              <a:buFontTx/>
              <a:buChar char="-"/>
            </a:pPr>
            <a:endParaRPr lang="es-ES_tradnl" sz="889" dirty="0">
              <a:solidFill>
                <a:srgbClr val="595959"/>
              </a:solidFill>
            </a:endParaRPr>
          </a:p>
        </p:txBody>
      </p:sp>
      <p:pic>
        <p:nvPicPr>
          <p:cNvPr id="3074" name="Picture 2" descr="C:\Users\CRISTI~1.TOL\AppData\Local\Temp\Rar$DI00.963\trans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24" y="15567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RISTI~1.TOL\AppData\Local\Temp\Rar$DI02.985\sig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24" y="242088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RISTI~1.TOL\AppData\Local\Temp\Rar$DI04.161\peop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24" y="357301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RISTI~1.TOL\AppData\Local\Temp\Rar$DI06.092\bl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24" y="465321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31 Rectángulo"/>
          <p:cNvSpPr/>
          <p:nvPr/>
        </p:nvSpPr>
        <p:spPr>
          <a:xfrm>
            <a:off x="3474947" y="400388"/>
            <a:ext cx="5692331" cy="48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7135" algn="ctr"/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Plan de P</a:t>
            </a:r>
            <a:r>
              <a:rPr lang="es-CL" sz="1601" spc="-45" dirty="0" smtClean="0">
                <a:solidFill>
                  <a:srgbClr val="0A56A9"/>
                </a:solidFill>
                <a:latin typeface="gobCL"/>
                <a:cs typeface="gobCL"/>
              </a:rPr>
              <a:t>r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evención y Descon</a:t>
            </a:r>
            <a:r>
              <a:rPr lang="es-CL" sz="1601" spc="-27" dirty="0" smtClean="0">
                <a:solidFill>
                  <a:srgbClr val="0A56A9"/>
                </a:solidFill>
                <a:latin typeface="gobCL"/>
                <a:cs typeface="gobCL"/>
              </a:rPr>
              <a:t>t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aminación Atmos</a:t>
            </a:r>
            <a:r>
              <a:rPr lang="es-CL" sz="1601" spc="-40" dirty="0" smtClean="0">
                <a:solidFill>
                  <a:srgbClr val="0A56A9"/>
                </a:solidFill>
                <a:latin typeface="gobCL"/>
                <a:cs typeface="gobCL"/>
              </a:rPr>
              <a:t>f</a:t>
            </a:r>
            <a:r>
              <a:rPr lang="es-CL" sz="1601" dirty="0" smtClean="0">
                <a:solidFill>
                  <a:srgbClr val="0A56A9"/>
                </a:solidFill>
                <a:latin typeface="gobCL"/>
                <a:cs typeface="gobCL"/>
              </a:rPr>
              <a:t>érica</a:t>
            </a:r>
          </a:p>
          <a:p>
            <a:pPr marR="707135" algn="ctr"/>
            <a:endParaRPr lang="es-CL" sz="978" dirty="0">
              <a:solidFill>
                <a:srgbClr val="0A56A9"/>
              </a:solidFill>
              <a:latin typeface="gobCL"/>
              <a:cs typeface="gobCL"/>
            </a:endParaRPr>
          </a:p>
        </p:txBody>
      </p:sp>
      <p:sp>
        <p:nvSpPr>
          <p:cNvPr id="17" name="object 7"/>
          <p:cNvSpPr txBox="1">
            <a:spLocks/>
          </p:cNvSpPr>
          <p:nvPr/>
        </p:nvSpPr>
        <p:spPr>
          <a:xfrm>
            <a:off x="449280" y="260648"/>
            <a:ext cx="793914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0">
                <a:solidFill>
                  <a:srgbClr val="006CB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293">
              <a:tabLst>
                <a:tab pos="2222996" algn="l"/>
                <a:tab pos="4576988" algn="l"/>
              </a:tabLst>
            </a:pPr>
            <a:r>
              <a:rPr lang="es-ES" sz="3200" dirty="0" smtClean="0">
                <a:solidFill>
                  <a:srgbClr val="0A56A9"/>
                </a:solidFill>
              </a:rPr>
              <a:t>Otras Medidas</a:t>
            </a:r>
            <a:endParaRPr lang="es-ES" sz="3200" dirty="0">
              <a:solidFill>
                <a:srgbClr val="0A5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492986"/>
              </p:ext>
            </p:extLst>
          </p:nvPr>
        </p:nvGraphicFramePr>
        <p:xfrm>
          <a:off x="-11899" y="1520788"/>
          <a:ext cx="9144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23528" y="846138"/>
            <a:ext cx="729349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895350"/>
            <a:r>
              <a:rPr lang="es-MX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Según lo establecido en el D.S. N°39 /2012 del MMA: </a:t>
            </a:r>
          </a:p>
          <a:p>
            <a:pPr defTabSz="895350"/>
            <a:r>
              <a:rPr lang="es-MX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Reglamento para Dictación de Planes de Prevención y Descontaminación.</a:t>
            </a:r>
            <a:endParaRPr lang="es-CL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object 7"/>
          <p:cNvSpPr txBox="1">
            <a:spLocks/>
          </p:cNvSpPr>
          <p:nvPr/>
        </p:nvSpPr>
        <p:spPr>
          <a:xfrm>
            <a:off x="374848" y="413792"/>
            <a:ext cx="7293496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12700" algn="l">
              <a:lnSpc>
                <a:spcPct val="75800"/>
              </a:lnSpc>
            </a:pPr>
            <a:r>
              <a:rPr lang="es-CL" sz="3550" b="1" dirty="0" smtClean="0">
                <a:solidFill>
                  <a:srgbClr val="0A56A9"/>
                </a:solidFill>
                <a:latin typeface="Calibri"/>
                <a:cs typeface="Calibri"/>
              </a:rPr>
              <a:t>Elaboración Santiago Respira</a:t>
            </a:r>
            <a:endParaRPr lang="es-CL" sz="3550" dirty="0">
              <a:solidFill>
                <a:srgbClr val="0A56A9"/>
              </a:solidFill>
              <a:latin typeface="Calibri"/>
              <a:cs typeface="Calibri"/>
            </a:endParaRPr>
          </a:p>
        </p:txBody>
      </p:sp>
      <p:sp>
        <p:nvSpPr>
          <p:cNvPr id="22" name="object 7"/>
          <p:cNvSpPr txBox="1">
            <a:spLocks/>
          </p:cNvSpPr>
          <p:nvPr/>
        </p:nvSpPr>
        <p:spPr>
          <a:xfrm>
            <a:off x="323528" y="2040795"/>
            <a:ext cx="7293496" cy="10390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12700" algn="l">
              <a:lnSpc>
                <a:spcPct val="75800"/>
              </a:lnSpc>
            </a:pPr>
            <a:r>
              <a:rPr lang="es-CL" sz="2800" b="1" dirty="0" smtClean="0">
                <a:solidFill>
                  <a:srgbClr val="0070C0"/>
                </a:solidFill>
                <a:latin typeface="Calibri"/>
                <a:cs typeface="Calibri"/>
              </a:rPr>
              <a:t>Proceso de Actualización del PPDA</a:t>
            </a:r>
            <a:endParaRPr lang="es-CL"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5" name="4 Abrir llave"/>
          <p:cNvSpPr/>
          <p:nvPr/>
        </p:nvSpPr>
        <p:spPr>
          <a:xfrm rot="16200000">
            <a:off x="2231740" y="2293236"/>
            <a:ext cx="216023" cy="392771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3" name="22 Abrir llave"/>
          <p:cNvSpPr/>
          <p:nvPr/>
        </p:nvSpPr>
        <p:spPr>
          <a:xfrm rot="16200000">
            <a:off x="5098968" y="3406088"/>
            <a:ext cx="216024" cy="170200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4" name="23 Abrir llave"/>
          <p:cNvSpPr/>
          <p:nvPr/>
        </p:nvSpPr>
        <p:spPr>
          <a:xfrm rot="16200000">
            <a:off x="7272301" y="3013315"/>
            <a:ext cx="216022" cy="248754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13379" y="4453900"/>
            <a:ext cx="652743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2014</a:t>
            </a:r>
            <a:endParaRPr lang="es-CL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860032" y="4509120"/>
            <a:ext cx="652743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2015</a:t>
            </a:r>
            <a:endParaRPr lang="es-CL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017936" y="4437003"/>
            <a:ext cx="652743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2016</a:t>
            </a:r>
            <a:endParaRPr lang="es-CL" dirty="0"/>
          </a:p>
        </p:txBody>
      </p:sp>
      <p:sp>
        <p:nvSpPr>
          <p:cNvPr id="2" name="1 Rectángulo redondeado"/>
          <p:cNvSpPr/>
          <p:nvPr/>
        </p:nvSpPr>
        <p:spPr>
          <a:xfrm>
            <a:off x="7017936" y="5204204"/>
            <a:ext cx="1800200" cy="1047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Aprobación del Proyecto por Consejo de </a:t>
            </a:r>
            <a:r>
              <a:rPr lang="es-CL" sz="1400" dirty="0" smtClean="0"/>
              <a:t>Ministros </a:t>
            </a:r>
            <a:r>
              <a:rPr lang="es-CL" sz="1400" dirty="0"/>
              <a:t>para la Sustentabilidad</a:t>
            </a:r>
            <a:endParaRPr lang="es-MX" sz="14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427984" y="5229200"/>
            <a:ext cx="1800200" cy="1047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s-CL" sz="1400" dirty="0"/>
              <a:t>Toma de razón CGR</a:t>
            </a:r>
          </a:p>
        </p:txBody>
      </p:sp>
      <p:sp>
        <p:nvSpPr>
          <p:cNvPr id="3" name="2 Flecha abajo"/>
          <p:cNvSpPr/>
          <p:nvPr/>
        </p:nvSpPr>
        <p:spPr>
          <a:xfrm rot="5400000">
            <a:off x="6387058" y="5512710"/>
            <a:ext cx="432048" cy="458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2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95536" y="1124744"/>
            <a:ext cx="8225415" cy="808537"/>
            <a:chOff x="804625" y="1196752"/>
            <a:chExt cx="7259223" cy="1045185"/>
          </a:xfrm>
        </p:grpSpPr>
        <p:sp>
          <p:nvSpPr>
            <p:cNvPr id="3" name="2 Rectángulo redondeado"/>
            <p:cNvSpPr/>
            <p:nvPr/>
          </p:nvSpPr>
          <p:spPr>
            <a:xfrm>
              <a:off x="804625" y="1196752"/>
              <a:ext cx="2052995" cy="100811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solidFill>
                    <a:schemeClr val="tx2"/>
                  </a:solidFill>
                </a:rPr>
                <a:t>Medidas permanentes</a:t>
              </a:r>
              <a:endParaRPr lang="es-CL" b="1" dirty="0">
                <a:solidFill>
                  <a:schemeClr val="tx2"/>
                </a:solidFill>
              </a:endParaRPr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3011209" y="1196754"/>
              <a:ext cx="5052639" cy="1045183"/>
              <a:chOff x="2482929" y="853543"/>
              <a:chExt cx="6554023" cy="707117"/>
            </a:xfrm>
          </p:grpSpPr>
          <p:sp>
            <p:nvSpPr>
              <p:cNvPr id="5" name="4 Rectángulo redondeado"/>
              <p:cNvSpPr/>
              <p:nvPr/>
            </p:nvSpPr>
            <p:spPr>
              <a:xfrm>
                <a:off x="2482929" y="853543"/>
                <a:ext cx="6554023" cy="34101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>
                    <a:solidFill>
                      <a:schemeClr val="tx2"/>
                    </a:solidFill>
                  </a:rPr>
                  <a:t>Medidas en Episodios Críticos</a:t>
                </a:r>
                <a:endParaRPr lang="es-CL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" name="5 Rectángulo redondeado"/>
              <p:cNvSpPr/>
              <p:nvPr/>
            </p:nvSpPr>
            <p:spPr>
              <a:xfrm>
                <a:off x="2482931" y="1248940"/>
                <a:ext cx="2077209" cy="311720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>
                    <a:solidFill>
                      <a:schemeClr val="tx2"/>
                    </a:solidFill>
                  </a:rPr>
                  <a:t>Alerta</a:t>
                </a:r>
                <a:endParaRPr lang="es-CL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" name="6 Rectángulo redondeado"/>
              <p:cNvSpPr/>
              <p:nvPr/>
            </p:nvSpPr>
            <p:spPr>
              <a:xfrm>
                <a:off x="4608197" y="1248937"/>
                <a:ext cx="2111341" cy="31172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>
                    <a:solidFill>
                      <a:schemeClr val="tx2"/>
                    </a:solidFill>
                  </a:rPr>
                  <a:t>Preemergencia</a:t>
                </a:r>
                <a:endParaRPr lang="es-CL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" name="7 Rectángulo redondeado"/>
              <p:cNvSpPr/>
              <p:nvPr/>
            </p:nvSpPr>
            <p:spPr>
              <a:xfrm>
                <a:off x="6796119" y="1248938"/>
                <a:ext cx="2240833" cy="3117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>
                    <a:solidFill>
                      <a:schemeClr val="tx2"/>
                    </a:solidFill>
                  </a:rPr>
                  <a:t>Emergencia</a:t>
                </a:r>
                <a:endParaRPr lang="es-CL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27" name="26 Grupo"/>
          <p:cNvGrpSpPr/>
          <p:nvPr/>
        </p:nvGrpSpPr>
        <p:grpSpPr>
          <a:xfrm>
            <a:off x="395534" y="2005706"/>
            <a:ext cx="8280922" cy="4591646"/>
            <a:chOff x="395534" y="1130798"/>
            <a:chExt cx="8280922" cy="4271533"/>
          </a:xfrm>
        </p:grpSpPr>
        <p:sp>
          <p:nvSpPr>
            <p:cNvPr id="22" name="21 Rectángulo redondeado"/>
            <p:cNvSpPr/>
            <p:nvPr/>
          </p:nvSpPr>
          <p:spPr>
            <a:xfrm>
              <a:off x="4752299" y="4529485"/>
              <a:ext cx="3924157" cy="32977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>
                  <a:solidFill>
                    <a:schemeClr val="tx2"/>
                  </a:solidFill>
                </a:rPr>
                <a:t>Ejes Ambientales</a:t>
              </a:r>
              <a:endParaRPr lang="es-CL" sz="1400" dirty="0">
                <a:solidFill>
                  <a:schemeClr val="tx2"/>
                </a:solidFill>
              </a:endParaRPr>
            </a:p>
          </p:txBody>
        </p:sp>
        <p:grpSp>
          <p:nvGrpSpPr>
            <p:cNvPr id="26" name="25 Grupo"/>
            <p:cNvGrpSpPr/>
            <p:nvPr/>
          </p:nvGrpSpPr>
          <p:grpSpPr>
            <a:xfrm>
              <a:off x="395534" y="1130798"/>
              <a:ext cx="8280922" cy="4271533"/>
              <a:chOff x="395534" y="1130798"/>
              <a:chExt cx="8280922" cy="4271533"/>
            </a:xfrm>
          </p:grpSpPr>
          <p:sp>
            <p:nvSpPr>
              <p:cNvPr id="20" name="19 Rectángulo redondeado"/>
              <p:cNvSpPr/>
              <p:nvPr/>
            </p:nvSpPr>
            <p:spPr>
              <a:xfrm>
                <a:off x="4752300" y="3225864"/>
                <a:ext cx="1843393" cy="12376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 smtClean="0">
                    <a:solidFill>
                      <a:schemeClr val="tx2"/>
                    </a:solidFill>
                  </a:rPr>
                  <a:t>Paralización de fuentes estacionarias</a:t>
                </a:r>
                <a:r>
                  <a:rPr lang="es-MX" sz="1400" dirty="0">
                    <a:solidFill>
                      <a:schemeClr val="tx2"/>
                    </a:solidFill>
                  </a:rPr>
                  <a:t> </a:t>
                </a:r>
                <a:r>
                  <a:rPr lang="es-MX" sz="1400" dirty="0" smtClean="0">
                    <a:solidFill>
                      <a:schemeClr val="tx2"/>
                    </a:solidFill>
                  </a:rPr>
                  <a:t>que no cumplan metas anuales de emisión</a:t>
                </a:r>
                <a:r>
                  <a:rPr lang="es-ES" sz="1400" dirty="0" smtClean="0">
                    <a:solidFill>
                      <a:schemeClr val="tx2"/>
                    </a:solidFill>
                  </a:rPr>
                  <a:t>.</a:t>
                </a:r>
                <a:endParaRPr lang="es-CL" sz="1400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5" name="24 Grupo"/>
              <p:cNvGrpSpPr/>
              <p:nvPr/>
            </p:nvGrpSpPr>
            <p:grpSpPr>
              <a:xfrm>
                <a:off x="395534" y="1130798"/>
                <a:ext cx="8280922" cy="4271533"/>
                <a:chOff x="395534" y="1130798"/>
                <a:chExt cx="8280922" cy="4271533"/>
              </a:xfrm>
            </p:grpSpPr>
            <p:sp>
              <p:nvSpPr>
                <p:cNvPr id="21" name="20 Rectángulo redondeado"/>
                <p:cNvSpPr/>
                <p:nvPr/>
              </p:nvSpPr>
              <p:spPr>
                <a:xfrm>
                  <a:off x="6663515" y="3225864"/>
                  <a:ext cx="2012941" cy="1237666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400" dirty="0">
                      <a:solidFill>
                        <a:schemeClr val="tx2"/>
                      </a:solidFill>
                    </a:rPr>
                    <a:t>Paralización de fuentes estacionarias que no cumplan metas anuales de emisión</a:t>
                  </a:r>
                  <a:r>
                    <a:rPr lang="es-ES" sz="1400" dirty="0" smtClean="0">
                      <a:solidFill>
                        <a:schemeClr val="tx2"/>
                      </a:solidFill>
                    </a:rPr>
                    <a:t>.</a:t>
                  </a:r>
                  <a:endParaRPr lang="es-CL" sz="1400" dirty="0">
                    <a:solidFill>
                      <a:schemeClr val="tx2"/>
                    </a:solidFill>
                  </a:endParaRPr>
                </a:p>
                <a:p>
                  <a:pPr algn="ctr"/>
                  <a:endParaRPr lang="es-MX" sz="1400" dirty="0" smtClean="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24" name="23 Grupo"/>
                <p:cNvGrpSpPr/>
                <p:nvPr/>
              </p:nvGrpSpPr>
              <p:grpSpPr>
                <a:xfrm>
                  <a:off x="395534" y="1130798"/>
                  <a:ext cx="8259737" cy="4271533"/>
                  <a:chOff x="395534" y="1130798"/>
                  <a:chExt cx="8259737" cy="4271533"/>
                </a:xfrm>
              </p:grpSpPr>
              <p:grpSp>
                <p:nvGrpSpPr>
                  <p:cNvPr id="9" name="8 Grupo"/>
                  <p:cNvGrpSpPr/>
                  <p:nvPr/>
                </p:nvGrpSpPr>
                <p:grpSpPr>
                  <a:xfrm>
                    <a:off x="395535" y="1130798"/>
                    <a:ext cx="8259736" cy="4271533"/>
                    <a:chOff x="805459" y="2066902"/>
                    <a:chExt cx="7458348" cy="4271533"/>
                  </a:xfrm>
                </p:grpSpPr>
                <p:sp>
                  <p:nvSpPr>
                    <p:cNvPr id="10" name="9 Rectángulo redondeado"/>
                    <p:cNvSpPr/>
                    <p:nvPr/>
                  </p:nvSpPr>
                  <p:spPr>
                    <a:xfrm>
                      <a:off x="805460" y="2066903"/>
                      <a:ext cx="2100546" cy="329767"/>
                    </a:xfrm>
                    <a:prstGeom prst="roundRect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2"/>
                          </a:solidFill>
                        </a:rPr>
                        <a:t>Plan de gestión del tránsito</a:t>
                      </a:r>
                      <a:endParaRPr lang="es-CL" sz="1400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1" name="10 Rectángulo redondeado"/>
                    <p:cNvSpPr/>
                    <p:nvPr/>
                  </p:nvSpPr>
                  <p:spPr>
                    <a:xfrm>
                      <a:off x="3063153" y="2066902"/>
                      <a:ext cx="5169663" cy="329767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2"/>
                          </a:solidFill>
                        </a:rPr>
                        <a:t>Modificación clases Ed. Física</a:t>
                      </a:r>
                      <a:endParaRPr lang="es-CL" sz="1400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" name="13 Rectángulo redondeado"/>
                    <p:cNvSpPr/>
                    <p:nvPr/>
                  </p:nvSpPr>
                  <p:spPr>
                    <a:xfrm>
                      <a:off x="805462" y="2462625"/>
                      <a:ext cx="2100544" cy="775992"/>
                    </a:xfrm>
                    <a:prstGeom prst="roundRect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2"/>
                          </a:solidFill>
                        </a:rPr>
                        <a:t>Restricción vehicular C/SV 2 dígitos de lunes a viernes excepto festivos </a:t>
                      </a:r>
                      <a:endParaRPr lang="es-CL" sz="1400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" name="15 Rectángulo redondeado"/>
                    <p:cNvSpPr/>
                    <p:nvPr/>
                  </p:nvSpPr>
                  <p:spPr>
                    <a:xfrm>
                      <a:off x="805459" y="5171882"/>
                      <a:ext cx="2100546" cy="1166553"/>
                    </a:xfrm>
                    <a:prstGeom prst="roundRect">
                      <a:avLst>
                        <a:gd name="adj" fmla="val 10105"/>
                      </a:avLst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2"/>
                          </a:solidFill>
                        </a:rPr>
                        <a:t>Prohibición de Quemas Agrícolas</a:t>
                      </a:r>
                      <a:endParaRPr lang="es-CL" sz="1400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7" name="16 Rectángulo redondeado"/>
                    <p:cNvSpPr/>
                    <p:nvPr/>
                  </p:nvSpPr>
                  <p:spPr>
                    <a:xfrm>
                      <a:off x="3063152" y="2447175"/>
                      <a:ext cx="5182889" cy="293933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2"/>
                          </a:solidFill>
                        </a:rPr>
                        <a:t>Intensificar fiscalización</a:t>
                      </a:r>
                      <a:endParaRPr lang="es-CL" sz="1400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8" name="17 Rectángulo redondeado"/>
                    <p:cNvSpPr/>
                    <p:nvPr/>
                  </p:nvSpPr>
                  <p:spPr>
                    <a:xfrm>
                      <a:off x="3063152" y="2807060"/>
                      <a:ext cx="5182888" cy="263814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2"/>
                          </a:solidFill>
                        </a:rPr>
                        <a:t>Reforzar plan de aspirado y lavado de calles</a:t>
                      </a:r>
                      <a:endParaRPr lang="es-CL" sz="1400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9" name="18 Rectángulo redondeado"/>
                    <p:cNvSpPr/>
                    <p:nvPr/>
                  </p:nvSpPr>
                  <p:spPr>
                    <a:xfrm>
                      <a:off x="3063153" y="3136827"/>
                      <a:ext cx="5200654" cy="263814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2"/>
                          </a:solidFill>
                        </a:rPr>
                        <a:t>Prohibición del uso de calefactores y cocinas a leña en toda la RM</a:t>
                      </a:r>
                      <a:endParaRPr lang="es-CL" sz="1400" dirty="0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23" name="22 Rectángulo redondeado"/>
                  <p:cNvSpPr/>
                  <p:nvPr/>
                </p:nvSpPr>
                <p:spPr>
                  <a:xfrm>
                    <a:off x="395534" y="3114566"/>
                    <a:ext cx="2326247" cy="1055256"/>
                  </a:xfrm>
                  <a:prstGeom prst="roundRect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MX" sz="1400" dirty="0" smtClean="0">
                        <a:solidFill>
                          <a:schemeClr val="tx2"/>
                        </a:solidFill>
                      </a:rPr>
                      <a:t>Prohibición del uso de calefactores y cocinas a leña dentro del Gran Santiago</a:t>
                    </a:r>
                  </a:p>
                </p:txBody>
              </p:sp>
            </p:grpSp>
          </p:grpSp>
        </p:grpSp>
      </p:grpSp>
      <p:sp>
        <p:nvSpPr>
          <p:cNvPr id="30" name="29 Rectángulo redondeado"/>
          <p:cNvSpPr/>
          <p:nvPr/>
        </p:nvSpPr>
        <p:spPr>
          <a:xfrm>
            <a:off x="395537" y="3366840"/>
            <a:ext cx="2326244" cy="69926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</a:rPr>
              <a:t>Prohibición entrada a Anillo Américo Vespucio a todo vehículo S/SV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0461" y="675763"/>
            <a:ext cx="395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 smtClean="0">
                <a:solidFill>
                  <a:schemeClr val="bg1">
                    <a:lumMod val="50000"/>
                  </a:schemeClr>
                </a:solidFill>
              </a:rPr>
              <a:t>Periodo entre el 1ro de mayo y 31 de agosto</a:t>
            </a:r>
            <a:endParaRPr lang="es-CL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4763665" y="3501008"/>
            <a:ext cx="1832954" cy="70896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</a:rPr>
              <a:t>Restricción vehicular Preemergencia 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6663515" y="3501008"/>
            <a:ext cx="1972081" cy="7089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</a:rPr>
              <a:t>Restricción vehicular S/SV Emergencia</a:t>
            </a:r>
          </a:p>
          <a:p>
            <a:pPr algn="ctr"/>
            <a:r>
              <a:rPr lang="es-MX" sz="1400" b="1" dirty="0">
                <a:solidFill>
                  <a:schemeClr val="tx2"/>
                </a:solidFill>
              </a:rPr>
              <a:t>C/SV </a:t>
            </a:r>
            <a:r>
              <a:rPr lang="es-MX" sz="1400" b="1" dirty="0" smtClean="0">
                <a:solidFill>
                  <a:schemeClr val="tx2"/>
                </a:solidFill>
              </a:rPr>
              <a:t>en 4 dígitos</a:t>
            </a:r>
            <a:endParaRPr lang="es-CL" sz="1400" b="1" dirty="0">
              <a:solidFill>
                <a:schemeClr val="tx2"/>
              </a:solidFill>
            </a:endParaRPr>
          </a:p>
        </p:txBody>
      </p:sp>
      <p:sp>
        <p:nvSpPr>
          <p:cNvPr id="33" name="object 15"/>
          <p:cNvSpPr txBox="1"/>
          <p:nvPr/>
        </p:nvSpPr>
        <p:spPr>
          <a:xfrm>
            <a:off x="395536" y="116632"/>
            <a:ext cx="7200800" cy="5760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00357"/>
            <a:endParaRPr sz="978" dirty="0">
              <a:solidFill>
                <a:srgbClr val="0A56A9"/>
              </a:solidFill>
              <a:latin typeface="Calibri"/>
              <a:cs typeface="Calibri"/>
            </a:endParaRPr>
          </a:p>
          <a:p>
            <a:pPr marR="700357">
              <a:lnSpc>
                <a:spcPts val="3183"/>
              </a:lnSpc>
            </a:pPr>
            <a:r>
              <a:rPr lang="es-MX" sz="3200" b="1" dirty="0" smtClean="0">
                <a:solidFill>
                  <a:srgbClr val="0A56A9"/>
                </a:solidFill>
                <a:latin typeface="Calibri"/>
                <a:cs typeface="Calibri"/>
              </a:rPr>
              <a:t>Gestión de Episodios Críticos</a:t>
            </a:r>
            <a:endParaRPr sz="3200" dirty="0">
              <a:solidFill>
                <a:srgbClr val="0A56A9"/>
              </a:solidFill>
              <a:latin typeface="Calibri"/>
              <a:cs typeface="Calibri"/>
            </a:endParaRPr>
          </a:p>
          <a:p>
            <a:pPr>
              <a:lnSpc>
                <a:spcPts val="889"/>
              </a:lnSpc>
            </a:pPr>
            <a:endParaRPr sz="889" dirty="0">
              <a:solidFill>
                <a:srgbClr val="0A56A9"/>
              </a:solidFill>
              <a:latin typeface="Calibri"/>
              <a:cs typeface="Calibri"/>
            </a:endParaRPr>
          </a:p>
          <a:p>
            <a:pPr>
              <a:lnSpc>
                <a:spcPts val="889"/>
              </a:lnSpc>
            </a:pPr>
            <a:endParaRPr sz="889" dirty="0">
              <a:solidFill>
                <a:srgbClr val="0A56A9"/>
              </a:solidFill>
              <a:latin typeface="Calibri"/>
              <a:cs typeface="Calibri"/>
            </a:endParaRPr>
          </a:p>
          <a:p>
            <a:pPr>
              <a:lnSpc>
                <a:spcPts val="889"/>
              </a:lnSpc>
            </a:pPr>
            <a:endParaRPr sz="889" dirty="0">
              <a:solidFill>
                <a:srgbClr val="0A56A9"/>
              </a:solidFill>
              <a:latin typeface="Calibri"/>
              <a:cs typeface="Calibri"/>
            </a:endParaRPr>
          </a:p>
        </p:txBody>
      </p:sp>
      <p:sp>
        <p:nvSpPr>
          <p:cNvPr id="31" name="35 Rectángulo redondeado"/>
          <p:cNvSpPr/>
          <p:nvPr/>
        </p:nvSpPr>
        <p:spPr>
          <a:xfrm>
            <a:off x="2843808" y="3501008"/>
            <a:ext cx="1832954" cy="70896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</a:rPr>
              <a:t>Restricción vehicular </a:t>
            </a:r>
            <a:r>
              <a:rPr lang="es-MX" sz="1400" dirty="0" smtClean="0">
                <a:solidFill>
                  <a:schemeClr val="tx2"/>
                </a:solidFill>
              </a:rPr>
              <a:t>Igual a Permanente</a:t>
            </a:r>
            <a:endParaRPr lang="es-C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95536" y="1268760"/>
            <a:ext cx="3384376" cy="4392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/>
              <a:t>El plan Santiago </a:t>
            </a:r>
            <a:r>
              <a:rPr lang="en-US" sz="1800" dirty="0" err="1" smtClean="0"/>
              <a:t>Respira</a:t>
            </a:r>
            <a:r>
              <a:rPr lang="en-US" sz="1800" dirty="0" smtClean="0"/>
              <a:t> </a:t>
            </a:r>
            <a:r>
              <a:rPr lang="en-US" sz="1800" dirty="0" err="1" smtClean="0"/>
              <a:t>aborda</a:t>
            </a:r>
            <a:r>
              <a:rPr lang="en-US" sz="1800" dirty="0" smtClean="0"/>
              <a:t> </a:t>
            </a:r>
            <a:r>
              <a:rPr lang="en-US" sz="1800" dirty="0" err="1" smtClean="0"/>
              <a:t>emisiones</a:t>
            </a:r>
            <a:r>
              <a:rPr lang="en-US" sz="1800" dirty="0" smtClean="0"/>
              <a:t> </a:t>
            </a:r>
            <a:r>
              <a:rPr lang="en-US" sz="1800" dirty="0" err="1" smtClean="0"/>
              <a:t>estructurales</a:t>
            </a:r>
            <a:r>
              <a:rPr lang="en-US" sz="1800" dirty="0" smtClean="0"/>
              <a:t> de </a:t>
            </a:r>
            <a:r>
              <a:rPr lang="en-US" sz="1800" dirty="0" err="1" smtClean="0"/>
              <a:t>todos</a:t>
            </a:r>
            <a:r>
              <a:rPr lang="en-US" sz="1800" dirty="0" smtClean="0"/>
              <a:t> los </a:t>
            </a:r>
            <a:r>
              <a:rPr lang="en-US" sz="1800" dirty="0" err="1" smtClean="0"/>
              <a:t>sectores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Costar</a:t>
            </a:r>
            <a:r>
              <a:rPr lang="es-ES" sz="1800" b="1" dirty="0" smtClean="0"/>
              <a:t>á US$ 1.013 millones y tendrá beneficios por US$7.977 millones, con un VAN de US$ 6.695 millones.</a:t>
            </a:r>
          </a:p>
          <a:p>
            <a:pPr marL="0" indent="0"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</a:pPr>
            <a:r>
              <a:rPr lang="es-ES" sz="1800" dirty="0" smtClean="0"/>
              <a:t>Reducirá emisiones globales de MP en 60%. </a:t>
            </a:r>
          </a:p>
          <a:p>
            <a:pPr marL="0" indent="0">
              <a:lnSpc>
                <a:spcPct val="80000"/>
              </a:lnSpc>
              <a:buNone/>
            </a:pPr>
            <a:endParaRPr lang="es-ES" sz="1800" dirty="0" smtClean="0"/>
          </a:p>
          <a:p>
            <a:pPr>
              <a:lnSpc>
                <a:spcPct val="80000"/>
              </a:lnSpc>
            </a:pPr>
            <a:r>
              <a:rPr lang="es-ES" sz="1800" dirty="0" smtClean="0"/>
              <a:t>Reducirá la mortalidad prematura en 2.237           casos al año.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340768"/>
            <a:ext cx="5059126" cy="3599160"/>
          </a:xfrm>
          <a:prstGeom prst="rect">
            <a:avLst/>
          </a:prstGeom>
        </p:spPr>
      </p:pic>
      <p:sp>
        <p:nvSpPr>
          <p:cNvPr id="8" name="object 7"/>
          <p:cNvSpPr txBox="1">
            <a:spLocks/>
          </p:cNvSpPr>
          <p:nvPr/>
        </p:nvSpPr>
        <p:spPr>
          <a:xfrm>
            <a:off x="449280" y="260648"/>
            <a:ext cx="793914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0">
                <a:solidFill>
                  <a:srgbClr val="006CB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293">
              <a:tabLst>
                <a:tab pos="2222996" algn="l"/>
                <a:tab pos="4576988" algn="l"/>
              </a:tabLst>
            </a:pPr>
            <a:r>
              <a:rPr lang="es-ES" sz="3200" dirty="0">
                <a:solidFill>
                  <a:srgbClr val="0A56A9"/>
                </a:solidFill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10403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1"/>
          <p:cNvSpPr txBox="1">
            <a:spLocks/>
          </p:cNvSpPr>
          <p:nvPr/>
        </p:nvSpPr>
        <p:spPr>
          <a:xfrm>
            <a:off x="2481860" y="4077072"/>
            <a:ext cx="468052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0">
                <a:solidFill>
                  <a:srgbClr val="006CB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910">
              <a:lnSpc>
                <a:spcPct val="80000"/>
              </a:lnSpc>
            </a:pPr>
            <a:r>
              <a:rPr lang="es-CL" sz="4400" dirty="0" smtClean="0">
                <a:solidFill>
                  <a:schemeClr val="bg1"/>
                </a:solidFill>
              </a:rPr>
              <a:t>MUCHAS GRACIAS</a:t>
            </a:r>
            <a:endParaRPr lang="es-CL" sz="4400" dirty="0">
              <a:solidFill>
                <a:schemeClr val="bg1"/>
              </a:solidFill>
            </a:endParaRPr>
          </a:p>
        </p:txBody>
      </p:sp>
      <p:pic>
        <p:nvPicPr>
          <p:cNvPr id="9" name="Imagen 8" descr="logostgorespi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557025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um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342900"/>
            <a:ext cx="8871928" cy="651510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1311626" y="2132856"/>
            <a:ext cx="6500270" cy="2305047"/>
            <a:chOff x="1311626" y="2132856"/>
            <a:chExt cx="6500270" cy="2305047"/>
          </a:xfrm>
        </p:grpSpPr>
        <p:sp>
          <p:nvSpPr>
            <p:cNvPr id="118" name="Rectángulo 117"/>
            <p:cNvSpPr/>
            <p:nvPr/>
          </p:nvSpPr>
          <p:spPr>
            <a:xfrm>
              <a:off x="1311626" y="3354529"/>
              <a:ext cx="2418417" cy="108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spcBef>
                  <a:spcPct val="30000"/>
                </a:spcBef>
                <a:defRPr/>
              </a:pPr>
              <a:r>
                <a:rPr lang="es-CL" altLang="es-ES" sz="1400" b="1" dirty="0"/>
                <a:t>Óxidos de Nitrógeno (NOx</a:t>
              </a:r>
              <a:r>
                <a:rPr lang="es-CL" altLang="es-ES" sz="1400" b="1" dirty="0" smtClean="0"/>
                <a:t>)</a:t>
              </a:r>
            </a:p>
            <a:p>
              <a:pPr lvl="1" algn="ctr">
                <a:spcBef>
                  <a:spcPct val="30000"/>
                </a:spcBef>
                <a:defRPr/>
              </a:pPr>
              <a:r>
                <a:rPr lang="es-ES" altLang="es-ES" sz="1400" dirty="0" smtClean="0"/>
                <a:t>Daño pulmonar</a:t>
              </a:r>
              <a:endParaRPr lang="es-CL" altLang="es-ES" sz="1400" dirty="0"/>
            </a:p>
            <a:p>
              <a:pPr lvl="1" algn="ctr">
                <a:spcBef>
                  <a:spcPct val="30000"/>
                </a:spcBef>
                <a:defRPr/>
              </a:pPr>
              <a:endParaRPr lang="es-CL" altLang="es-ES" sz="1400" b="1" dirty="0"/>
            </a:p>
          </p:txBody>
        </p:sp>
        <p:sp>
          <p:nvSpPr>
            <p:cNvPr id="119" name="Rectángulo 118"/>
            <p:cNvSpPr/>
            <p:nvPr/>
          </p:nvSpPr>
          <p:spPr>
            <a:xfrm>
              <a:off x="5508104" y="2165747"/>
              <a:ext cx="2303792" cy="1298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spcBef>
                  <a:spcPct val="30000"/>
                </a:spcBef>
                <a:defRPr/>
              </a:pPr>
              <a:r>
                <a:rPr lang="es-CL" altLang="es-ES" sz="1400" b="1" dirty="0"/>
                <a:t>Óxidos de Azufre  (SOx</a:t>
              </a:r>
              <a:r>
                <a:rPr lang="es-CL" altLang="es-ES" sz="1400" b="1" dirty="0" smtClean="0"/>
                <a:t>)</a:t>
              </a:r>
            </a:p>
            <a:p>
              <a:pPr lvl="1" algn="ctr">
                <a:spcBef>
                  <a:spcPct val="30000"/>
                </a:spcBef>
                <a:defRPr/>
              </a:pPr>
              <a:r>
                <a:rPr lang="es-ES" altLang="es-ES" sz="1400" dirty="0"/>
                <a:t>Daño </a:t>
              </a:r>
              <a:r>
                <a:rPr lang="es-ES" altLang="es-ES" sz="1400" dirty="0" smtClean="0"/>
                <a:t>pulmonar</a:t>
              </a:r>
            </a:p>
            <a:p>
              <a:pPr lvl="1" algn="ctr">
                <a:defRPr/>
              </a:pPr>
              <a:r>
                <a:rPr lang="es-ES" altLang="es-ES" sz="1400" dirty="0" smtClean="0"/>
                <a:t>Lluvia ácida</a:t>
              </a:r>
              <a:endParaRPr lang="es-CL" altLang="es-ES" sz="1400" dirty="0"/>
            </a:p>
            <a:p>
              <a:pPr lvl="1" algn="ctr">
                <a:spcBef>
                  <a:spcPct val="30000"/>
                </a:spcBef>
                <a:defRPr/>
              </a:pPr>
              <a:endParaRPr lang="es-CL" altLang="es-ES" sz="1400" b="1" dirty="0"/>
            </a:p>
          </p:txBody>
        </p:sp>
        <p:sp>
          <p:nvSpPr>
            <p:cNvPr id="121" name="Rectángulo 120"/>
            <p:cNvSpPr/>
            <p:nvPr/>
          </p:nvSpPr>
          <p:spPr>
            <a:xfrm>
              <a:off x="2267744" y="2132856"/>
              <a:ext cx="4080471" cy="1440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spcBef>
                  <a:spcPct val="30000"/>
                </a:spcBef>
                <a:defRPr/>
              </a:pPr>
              <a:r>
                <a:rPr lang="es-MX" altLang="es-ES" sz="2400" b="1" dirty="0" smtClean="0"/>
                <a:t>Material Particulado (MP10 y MP2,5)</a:t>
              </a:r>
            </a:p>
            <a:p>
              <a:pPr lvl="1" algn="ctr">
                <a:spcBef>
                  <a:spcPct val="30000"/>
                </a:spcBef>
                <a:defRPr/>
              </a:pPr>
              <a:r>
                <a:rPr lang="es-MX" altLang="es-ES" sz="1200" b="1" dirty="0" smtClean="0"/>
                <a:t>Daño a las </a:t>
              </a:r>
              <a:r>
                <a:rPr lang="es-ES" altLang="es-ES" sz="1200" b="1" dirty="0" smtClean="0"/>
                <a:t>vías respiratorias</a:t>
              </a:r>
            </a:p>
            <a:p>
              <a:pPr lvl="1" algn="ctr">
                <a:defRPr/>
              </a:pPr>
              <a:r>
                <a:rPr lang="es-ES" altLang="es-ES" sz="1200" b="1" dirty="0" smtClean="0"/>
                <a:t>Bronquitis </a:t>
              </a:r>
            </a:p>
            <a:p>
              <a:pPr lvl="1" algn="ctr">
                <a:defRPr/>
              </a:pPr>
              <a:r>
                <a:rPr lang="es-ES" altLang="es-ES" sz="1200" b="1" dirty="0" smtClean="0"/>
                <a:t>Cáncer</a:t>
              </a:r>
            </a:p>
          </p:txBody>
        </p:sp>
      </p:grpSp>
      <p:sp>
        <p:nvSpPr>
          <p:cNvPr id="53" name="Rectangle 10"/>
          <p:cNvSpPr/>
          <p:nvPr/>
        </p:nvSpPr>
        <p:spPr>
          <a:xfrm>
            <a:off x="304799" y="372704"/>
            <a:ext cx="8505699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200" b="1" dirty="0">
                <a:solidFill>
                  <a:srgbClr val="094EA5"/>
                </a:solidFill>
                <a:ea typeface="ヒラギノ角ゴ Pro W3" charset="0"/>
                <a:cs typeface="Calibri"/>
              </a:rPr>
              <a:t>Los contaminantes ambientales provienen de fuentes variadas</a:t>
            </a:r>
          </a:p>
        </p:txBody>
      </p:sp>
      <p:sp>
        <p:nvSpPr>
          <p:cNvPr id="56" name="Rectangle 10"/>
          <p:cNvSpPr/>
          <p:nvPr/>
        </p:nvSpPr>
        <p:spPr>
          <a:xfrm>
            <a:off x="1115617" y="6125234"/>
            <a:ext cx="1944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400" b="1" dirty="0" smtClean="0">
                <a:ea typeface="ヒラギノ角ゴ Pro W3" charset="0"/>
                <a:cs typeface="Calibri"/>
              </a:rPr>
              <a:t>Transportes</a:t>
            </a:r>
            <a:endParaRPr lang="es-ES_tradnl" sz="2400" b="1" dirty="0">
              <a:ea typeface="ヒラギノ角ゴ Pro W3" charset="0"/>
              <a:cs typeface="Calibri"/>
            </a:endParaRPr>
          </a:p>
        </p:txBody>
      </p:sp>
      <p:sp>
        <p:nvSpPr>
          <p:cNvPr id="57" name="Rectangle 10"/>
          <p:cNvSpPr/>
          <p:nvPr/>
        </p:nvSpPr>
        <p:spPr>
          <a:xfrm>
            <a:off x="3347864" y="6125234"/>
            <a:ext cx="1944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400" b="1" dirty="0" smtClean="0">
                <a:ea typeface="ヒラギノ角ゴ Pro W3" charset="0"/>
                <a:cs typeface="Calibri"/>
              </a:rPr>
              <a:t>Industria</a:t>
            </a:r>
            <a:endParaRPr lang="es-ES_tradnl" sz="2400" b="1" dirty="0">
              <a:ea typeface="ヒラギノ角ゴ Pro W3" charset="0"/>
              <a:cs typeface="Calibri"/>
            </a:endParaRPr>
          </a:p>
        </p:txBody>
      </p:sp>
      <p:sp>
        <p:nvSpPr>
          <p:cNvPr id="58" name="Rectangle 10"/>
          <p:cNvSpPr/>
          <p:nvPr/>
        </p:nvSpPr>
        <p:spPr>
          <a:xfrm>
            <a:off x="5413460" y="6125234"/>
            <a:ext cx="1944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400" b="1" dirty="0" smtClean="0">
                <a:ea typeface="ヒラギノ角ゴ Pro W3" charset="0"/>
                <a:cs typeface="Calibri"/>
              </a:rPr>
              <a:t>Otros</a:t>
            </a:r>
            <a:endParaRPr lang="es-ES_tradnl" sz="2400" b="1" dirty="0">
              <a:ea typeface="ヒラギノ角ゴ Pro W3" charset="0"/>
              <a:cs typeface="Calibri"/>
            </a:endParaRPr>
          </a:p>
        </p:txBody>
      </p:sp>
      <p:sp>
        <p:nvSpPr>
          <p:cNvPr id="59" name="Rectangle 10"/>
          <p:cNvSpPr/>
          <p:nvPr/>
        </p:nvSpPr>
        <p:spPr>
          <a:xfrm>
            <a:off x="6764972" y="6125234"/>
            <a:ext cx="1767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400" b="1" dirty="0" smtClean="0">
                <a:ea typeface="ヒラギノ角ゴ Pro W3" charset="0"/>
                <a:cs typeface="Calibri"/>
              </a:rPr>
              <a:t>Residencial</a:t>
            </a:r>
            <a:endParaRPr lang="es-ES_tradnl" sz="2400" b="1" dirty="0">
              <a:ea typeface="ヒラギノ角ゴ Pro W3" charset="0"/>
              <a:cs typeface="Calibri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94052" y="2165747"/>
            <a:ext cx="2159809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30000"/>
              </a:spcBef>
              <a:defRPr/>
            </a:pPr>
            <a:r>
              <a:rPr lang="es-CL" altLang="es-ES" sz="1400" b="1" dirty="0"/>
              <a:t>Monóxido de Carbono (CO</a:t>
            </a:r>
            <a:r>
              <a:rPr lang="es-CL" altLang="es-ES" sz="1400" b="1" dirty="0" smtClean="0"/>
              <a:t>)</a:t>
            </a:r>
          </a:p>
          <a:p>
            <a:pPr lvl="1" algn="ctr">
              <a:spcBef>
                <a:spcPct val="30000"/>
              </a:spcBef>
              <a:defRPr/>
            </a:pPr>
            <a:r>
              <a:rPr lang="es-CL" altLang="es-ES" sz="1400" dirty="0" smtClean="0"/>
              <a:t>Menor transporte de </a:t>
            </a:r>
            <a:r>
              <a:rPr lang="es-ES" altLang="es-ES" sz="1400" dirty="0" smtClean="0"/>
              <a:t>oxigeno en la sangre</a:t>
            </a:r>
            <a:endParaRPr lang="es-CL" altLang="es-ES" sz="1400" dirty="0"/>
          </a:p>
        </p:txBody>
      </p:sp>
      <p:sp>
        <p:nvSpPr>
          <p:cNvPr id="16" name="Rectángulo 15"/>
          <p:cNvSpPr/>
          <p:nvPr/>
        </p:nvSpPr>
        <p:spPr>
          <a:xfrm>
            <a:off x="5088307" y="3351044"/>
            <a:ext cx="251981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30000"/>
              </a:spcBef>
              <a:defRPr/>
            </a:pPr>
            <a:r>
              <a:rPr lang="es-MX" altLang="es-ES" sz="1400" b="1" dirty="0"/>
              <a:t>Compuestos Orgánicos Volátiles (COVs</a:t>
            </a:r>
            <a:r>
              <a:rPr lang="es-MX" altLang="es-ES" sz="1400" b="1" dirty="0" smtClean="0"/>
              <a:t>)</a:t>
            </a:r>
          </a:p>
          <a:p>
            <a:pPr lvl="1" algn="ctr">
              <a:spcBef>
                <a:spcPct val="30000"/>
              </a:spcBef>
              <a:defRPr/>
            </a:pPr>
            <a:r>
              <a:rPr lang="es-MX" altLang="es-ES" sz="1400" dirty="0" smtClean="0"/>
              <a:t>C</a:t>
            </a:r>
            <a:r>
              <a:rPr lang="es-ES" altLang="es-ES" sz="1400" dirty="0" smtClean="0"/>
              <a:t>á</a:t>
            </a:r>
            <a:r>
              <a:rPr lang="es-MX" altLang="es-ES" sz="1400" dirty="0" smtClean="0"/>
              <a:t>ncer</a:t>
            </a:r>
            <a:endParaRPr lang="es-CL" altLang="es-ES" sz="1400" dirty="0"/>
          </a:p>
        </p:txBody>
      </p:sp>
    </p:spTree>
    <p:extLst>
      <p:ext uri="{BB962C8B-B14F-4D97-AF65-F5344CB8AC3E}">
        <p14:creationId xmlns:p14="http://schemas.microsoft.com/office/powerpoint/2010/main" val="18922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1"/>
          <p:cNvSpPr txBox="1">
            <a:spLocks/>
          </p:cNvSpPr>
          <p:nvPr/>
        </p:nvSpPr>
        <p:spPr>
          <a:xfrm>
            <a:off x="395536" y="222704"/>
            <a:ext cx="833201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0">
                <a:solidFill>
                  <a:srgbClr val="006CB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551"/>
            <a:r>
              <a:rPr lang="es-ES_tradnl" sz="3200" spc="-9" dirty="0"/>
              <a:t>Serie Histórica de Medidas de Descontaminación</a:t>
            </a:r>
          </a:p>
        </p:txBody>
      </p:sp>
      <p:sp>
        <p:nvSpPr>
          <p:cNvPr id="26" name="object 12"/>
          <p:cNvSpPr txBox="1"/>
          <p:nvPr/>
        </p:nvSpPr>
        <p:spPr>
          <a:xfrm>
            <a:off x="397762" y="670473"/>
            <a:ext cx="463654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3" marR="1233743">
              <a:lnSpc>
                <a:spcPts val="2134"/>
              </a:lnSpc>
            </a:pPr>
            <a:r>
              <a:rPr lang="es-ES_tradnl" sz="2100" dirty="0">
                <a:solidFill>
                  <a:srgbClr val="006CB7"/>
                </a:solidFill>
                <a:cs typeface="Calibri"/>
              </a:rPr>
              <a:t>Evolución MP2,5 </a:t>
            </a:r>
            <a:r>
              <a:rPr lang="es-ES_tradnl" sz="2100" dirty="0" smtClean="0">
                <a:solidFill>
                  <a:srgbClr val="006CB7"/>
                </a:solidFill>
                <a:cs typeface="Calibri"/>
              </a:rPr>
              <a:t>1989-2015</a:t>
            </a:r>
            <a:endParaRPr lang="es-ES_tradnl" sz="2100" dirty="0">
              <a:solidFill>
                <a:srgbClr val="006CB7"/>
              </a:solidFill>
              <a:cs typeface="Calibri"/>
            </a:endParaRPr>
          </a:p>
        </p:txBody>
      </p:sp>
      <p:sp>
        <p:nvSpPr>
          <p:cNvPr id="27" name="6 CuadroTexto"/>
          <p:cNvSpPr txBox="1"/>
          <p:nvPr/>
        </p:nvSpPr>
        <p:spPr>
          <a:xfrm>
            <a:off x="323528" y="1052736"/>
            <a:ext cx="7638180" cy="738664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Entre los años 1989 al </a:t>
            </a:r>
            <a:r>
              <a:rPr lang="es-MX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 </a:t>
            </a:r>
            <a:r>
              <a: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redujo la concentración de </a:t>
            </a:r>
            <a:endParaRPr lang="es-MX" sz="21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</a:t>
            </a:r>
            <a:r>
              <a: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Particulado Fino en más de un </a:t>
            </a:r>
            <a:r>
              <a:rPr lang="es-MX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68%</a:t>
            </a:r>
            <a:endParaRPr lang="es-CL"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10 CuadroTexto"/>
          <p:cNvSpPr txBox="1"/>
          <p:nvPr/>
        </p:nvSpPr>
        <p:spPr>
          <a:xfrm>
            <a:off x="334193" y="1942587"/>
            <a:ext cx="8397760" cy="64633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Esto se logró gracias a una serie de medidas estructurales que ahora tendrán un nuevo refuerzo gracias al Plan de Descontaminación por MP2,5.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34" y="2780928"/>
            <a:ext cx="7930165" cy="3732625"/>
          </a:xfrm>
          <a:prstGeom prst="rect">
            <a:avLst/>
          </a:prstGeom>
        </p:spPr>
      </p:pic>
      <p:cxnSp>
        <p:nvCxnSpPr>
          <p:cNvPr id="22" name="2 Conector recto"/>
          <p:cNvCxnSpPr/>
          <p:nvPr/>
        </p:nvCxnSpPr>
        <p:spPr>
          <a:xfrm>
            <a:off x="1878628" y="3417209"/>
            <a:ext cx="651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4 Cerrar llave"/>
          <p:cNvSpPr/>
          <p:nvPr/>
        </p:nvSpPr>
        <p:spPr>
          <a:xfrm>
            <a:off x="8411874" y="3417209"/>
            <a:ext cx="140293" cy="21364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9" tIns="45720" rIns="91439" bIns="45720" rtlCol="0" anchor="ctr"/>
          <a:lstStyle/>
          <a:p>
            <a:pPr algn="ctr"/>
            <a:endParaRPr lang="es-CL" dirty="0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24" name="7 Conector recto"/>
          <p:cNvCxnSpPr/>
          <p:nvPr/>
        </p:nvCxnSpPr>
        <p:spPr>
          <a:xfrm>
            <a:off x="465735" y="3417209"/>
            <a:ext cx="13256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5 CuadroTexto"/>
          <p:cNvSpPr txBox="1"/>
          <p:nvPr/>
        </p:nvSpPr>
        <p:spPr>
          <a:xfrm>
            <a:off x="8532453" y="4254613"/>
            <a:ext cx="586930" cy="369332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68%</a:t>
            </a:r>
            <a:endParaRPr lang="es-CL" b="1" dirty="0">
              <a:solidFill>
                <a:srgbClr val="FF0000"/>
              </a:solidFill>
            </a:endParaRPr>
          </a:p>
        </p:txBody>
      </p:sp>
      <p:cxnSp>
        <p:nvCxnSpPr>
          <p:cNvPr id="11" name="7 Conector recto"/>
          <p:cNvCxnSpPr/>
          <p:nvPr/>
        </p:nvCxnSpPr>
        <p:spPr>
          <a:xfrm>
            <a:off x="1016153" y="3417209"/>
            <a:ext cx="165701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0A56A9"/>
                </a:solidFill>
              </a:rPr>
              <a:t>Evoluci</a:t>
            </a:r>
            <a:r>
              <a:rPr lang="es-ES" sz="3600" b="1" dirty="0" err="1" smtClean="0">
                <a:solidFill>
                  <a:srgbClr val="0A56A9"/>
                </a:solidFill>
              </a:rPr>
              <a:t>ón</a:t>
            </a:r>
            <a:r>
              <a:rPr lang="es-ES" sz="3600" b="1" dirty="0" smtClean="0">
                <a:solidFill>
                  <a:srgbClr val="0A56A9"/>
                </a:solidFill>
              </a:rPr>
              <a:t> MP10 y MP2,5 anual</a:t>
            </a:r>
            <a:endParaRPr lang="en-US" sz="3600" b="1" dirty="0">
              <a:solidFill>
                <a:srgbClr val="0A56A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9544708"/>
              </p:ext>
            </p:extLst>
          </p:nvPr>
        </p:nvGraphicFramePr>
        <p:xfrm>
          <a:off x="395536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7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2204029" y="2921169"/>
            <a:ext cx="4735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solidFill>
                  <a:schemeClr val="bg1"/>
                </a:solidFill>
                <a:latin typeface="Calibri"/>
                <a:cs typeface="Calibri"/>
              </a:rPr>
              <a:t>DIAGNOSTICO</a:t>
            </a:r>
            <a:endParaRPr lang="es-CL" sz="6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Picture 13" descr="Complemento-Logo-Gobierno-160x14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 txBox="1">
            <a:spLocks/>
          </p:cNvSpPr>
          <p:nvPr/>
        </p:nvSpPr>
        <p:spPr>
          <a:xfrm>
            <a:off x="395536" y="324697"/>
            <a:ext cx="7606555" cy="804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1" i="0">
                <a:solidFill>
                  <a:srgbClr val="006CB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551">
              <a:lnSpc>
                <a:spcPct val="80000"/>
              </a:lnSpc>
            </a:pPr>
            <a:r>
              <a:rPr lang="es-ES" sz="3200" spc="-9" dirty="0" smtClean="0"/>
              <a:t>El Inventario de Emisión nos permite conocer el origen de los contaminantes 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401211"/>
              </p:ext>
            </p:extLst>
          </p:nvPr>
        </p:nvGraphicFramePr>
        <p:xfrm>
          <a:off x="2361853" y="931849"/>
          <a:ext cx="6768752" cy="340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009925" y="160407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20%</a:t>
            </a:r>
            <a:endParaRPr lang="es-MX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46029" y="160942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20%</a:t>
            </a:r>
            <a:endParaRPr lang="es-MX" sz="1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009925" y="206424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19%</a:t>
            </a:r>
            <a:endParaRPr lang="es-MX" sz="1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901984" y="210812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20%</a:t>
            </a:r>
            <a:endParaRPr lang="es-MX" sz="14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009925" y="297222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38%</a:t>
            </a:r>
            <a:endParaRPr lang="es-MX" sz="14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941093" y="297413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39%</a:t>
            </a:r>
            <a:endParaRPr lang="es-MX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009925" y="376431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16%</a:t>
            </a:r>
            <a:endParaRPr lang="es-MX" sz="1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941092" y="377725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15%</a:t>
            </a:r>
            <a:endParaRPr lang="es-MX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810125" y="153206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12%</a:t>
            </a:r>
            <a:endParaRPr lang="es-MX" sz="14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810125" y="265643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80%</a:t>
            </a:r>
            <a:endParaRPr lang="es-MX" sz="1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746229" y="152521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24%</a:t>
            </a:r>
            <a:endParaRPr lang="es-MX" sz="14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746229" y="250254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60%</a:t>
            </a:r>
            <a:endParaRPr lang="es-MX" sz="14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746229" y="3808536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12%</a:t>
            </a:r>
            <a:endParaRPr lang="es-MX" sz="1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682333" y="248245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96%</a:t>
            </a:r>
            <a:endParaRPr lang="es-MX" sz="14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64636"/>
              </p:ext>
            </p:extLst>
          </p:nvPr>
        </p:nvGraphicFramePr>
        <p:xfrm>
          <a:off x="2788306" y="4499883"/>
          <a:ext cx="5960158" cy="2097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153"/>
                <a:gridCol w="865001"/>
                <a:gridCol w="865001"/>
                <a:gridCol w="865001"/>
                <a:gridCol w="865001"/>
                <a:gridCol w="865001"/>
              </a:tblGrid>
              <a:tr h="3968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Sector</a:t>
                      </a:r>
                      <a:r>
                        <a:rPr lang="es-MX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 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 </a:t>
                      </a:r>
                      <a:r>
                        <a:rPr lang="es-C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Emisiones de Contaminante [</a:t>
                      </a:r>
                      <a:r>
                        <a:rPr lang="es-CL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Ton/año]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 v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 MP10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 MP2,5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 </a:t>
                      </a:r>
                      <a:r>
                        <a:rPr lang="es-CL" sz="1050" b="1" u="none" strike="noStrike" dirty="0" err="1">
                          <a:effectLst/>
                        </a:rPr>
                        <a:t>SOx</a:t>
                      </a:r>
                      <a:r>
                        <a:rPr lang="es-CL" sz="1050" b="1" u="none" strike="noStrike" dirty="0">
                          <a:effectLst/>
                        </a:rPr>
                        <a:t>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 </a:t>
                      </a:r>
                      <a:r>
                        <a:rPr lang="es-CL" sz="1050" b="1" u="none" strike="noStrike" dirty="0" err="1">
                          <a:effectLst/>
                        </a:rPr>
                        <a:t>NOx</a:t>
                      </a:r>
                      <a:r>
                        <a:rPr lang="es-CL" sz="1050" b="1" u="none" strike="noStrike" dirty="0">
                          <a:effectLst/>
                        </a:rPr>
                        <a:t>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 NH</a:t>
                      </a:r>
                      <a:r>
                        <a:rPr lang="es-CL" sz="1050" b="1" u="none" strike="noStrike" baseline="-25000" dirty="0">
                          <a:effectLst/>
                        </a:rPr>
                        <a:t>3</a:t>
                      </a:r>
                      <a:r>
                        <a:rPr lang="es-CL" sz="1050" b="1" u="none" strike="noStrike" dirty="0">
                          <a:effectLst/>
                        </a:rPr>
                        <a:t>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Industria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911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874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1.994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4.895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-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Residencial Leña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2.251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2.191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36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214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178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Residencial no leña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100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95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294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1.563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10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Agroindustria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-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-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-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-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17.210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Quemas Agrícolas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131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118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28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81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1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Transporte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1.109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1.109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91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24.954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548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Maquinaria Fuera de Ruta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1.178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1.143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35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9.781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3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Otros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174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157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13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>
                          <a:effectLst/>
                        </a:rPr>
                        <a:t>70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>
                          <a:effectLst/>
                        </a:rPr>
                        <a:t>23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50" b="1" u="none" strike="noStrike" dirty="0">
                          <a:effectLst/>
                        </a:rPr>
                        <a:t> Total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5.854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5.687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2.491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41.558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50" b="1" u="none" strike="noStrike" dirty="0" smtClean="0">
                          <a:effectLst/>
                        </a:rPr>
                        <a:t>17.973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95536" y="1471494"/>
            <a:ext cx="18722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Inventario de </a:t>
            </a:r>
          </a:p>
          <a:p>
            <a:r>
              <a:rPr lang="es-ES" sz="2000" b="1" dirty="0"/>
              <a:t>Emisión</a:t>
            </a:r>
          </a:p>
          <a:p>
            <a:r>
              <a:rPr lang="es-ES" sz="2000" dirty="0"/>
              <a:t>año </a:t>
            </a:r>
            <a:r>
              <a:rPr lang="es-ES" sz="2000" dirty="0" smtClean="0"/>
              <a:t>2015</a:t>
            </a:r>
            <a:endParaRPr lang="es-ES" sz="2000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sz="1400" b="1" dirty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: MMA en base </a:t>
            </a:r>
          </a:p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a estudios sectoriales</a:t>
            </a:r>
            <a:endParaRPr lang="es-ES_tradnl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2195736" y="2459504"/>
            <a:ext cx="47712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  <a:latin typeface="Calibri"/>
                <a:cs typeface="Calibri"/>
              </a:rPr>
              <a:t> MEDIDAS DEL </a:t>
            </a:r>
          </a:p>
          <a:p>
            <a:pPr algn="ctr"/>
            <a:r>
              <a:rPr lang="es-MX" sz="6000" b="1" dirty="0" smtClean="0">
                <a:solidFill>
                  <a:schemeClr val="bg1"/>
                </a:solidFill>
                <a:latin typeface="Calibri"/>
                <a:cs typeface="Calibri"/>
              </a:rPr>
              <a:t>NUEVO PLAN</a:t>
            </a:r>
            <a:endParaRPr lang="es-CL" sz="6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" name="Picture 13" descr="Complemento-Logo-Gobierno-160x14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1084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6588" y="356906"/>
            <a:ext cx="4128052" cy="6099586"/>
          </a:xfrm>
          <a:custGeom>
            <a:avLst/>
            <a:gdLst/>
            <a:ahLst/>
            <a:cxnLst/>
            <a:rect l="l" t="t" r="r" b="b"/>
            <a:pathLst>
              <a:path w="4641329" h="6858000">
                <a:moveTo>
                  <a:pt x="4641329" y="0"/>
                </a:moveTo>
                <a:lnTo>
                  <a:pt x="0" y="0"/>
                </a:lnTo>
                <a:lnTo>
                  <a:pt x="0" y="6858000"/>
                </a:lnTo>
                <a:lnTo>
                  <a:pt x="2300376" y="6858000"/>
                </a:lnTo>
                <a:lnTo>
                  <a:pt x="4641329" y="0"/>
                </a:lnTo>
                <a:close/>
              </a:path>
            </a:pathLst>
          </a:custGeom>
          <a:solidFill>
            <a:srgbClr val="C8B8D3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" name="object 2"/>
          <p:cNvSpPr/>
          <p:nvPr/>
        </p:nvSpPr>
        <p:spPr>
          <a:xfrm>
            <a:off x="0" y="-2768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C8B8D3"/>
          </a:solidFill>
        </p:spPr>
        <p:txBody>
          <a:bodyPr wrap="square" lIns="0" tIns="0" rIns="0" bIns="0" rtlCol="0">
            <a:noAutofit/>
          </a:bodyPr>
          <a:lstStyle/>
          <a:p>
            <a:endParaRPr sz="1601" dirty="0"/>
          </a:p>
        </p:txBody>
      </p:sp>
      <p:sp>
        <p:nvSpPr>
          <p:cNvPr id="4" name="object 4"/>
          <p:cNvSpPr/>
          <p:nvPr/>
        </p:nvSpPr>
        <p:spPr>
          <a:xfrm>
            <a:off x="323528" y="582528"/>
            <a:ext cx="1030761" cy="1030761"/>
          </a:xfrm>
          <a:custGeom>
            <a:avLst/>
            <a:gdLst/>
            <a:ahLst/>
            <a:cxnLst/>
            <a:rect l="l" t="t" r="r" b="b"/>
            <a:pathLst>
              <a:path w="1158925" h="1158925">
                <a:moveTo>
                  <a:pt x="579462" y="0"/>
                </a:moveTo>
                <a:lnTo>
                  <a:pt x="531938" y="1920"/>
                </a:lnTo>
                <a:lnTo>
                  <a:pt x="485471" y="7584"/>
                </a:lnTo>
                <a:lnTo>
                  <a:pt x="440211" y="16840"/>
                </a:lnTo>
                <a:lnTo>
                  <a:pt x="396308" y="29541"/>
                </a:lnTo>
                <a:lnTo>
                  <a:pt x="353910" y="45537"/>
                </a:lnTo>
                <a:lnTo>
                  <a:pt x="313166" y="64678"/>
                </a:lnTo>
                <a:lnTo>
                  <a:pt x="274227" y="86817"/>
                </a:lnTo>
                <a:lnTo>
                  <a:pt x="237240" y="111803"/>
                </a:lnTo>
                <a:lnTo>
                  <a:pt x="202355" y="139487"/>
                </a:lnTo>
                <a:lnTo>
                  <a:pt x="169721" y="169721"/>
                </a:lnTo>
                <a:lnTo>
                  <a:pt x="139487" y="202355"/>
                </a:lnTo>
                <a:lnTo>
                  <a:pt x="111803" y="237240"/>
                </a:lnTo>
                <a:lnTo>
                  <a:pt x="86817" y="274227"/>
                </a:lnTo>
                <a:lnTo>
                  <a:pt x="64678" y="313166"/>
                </a:lnTo>
                <a:lnTo>
                  <a:pt x="45537" y="353910"/>
                </a:lnTo>
                <a:lnTo>
                  <a:pt x="29541" y="396308"/>
                </a:lnTo>
                <a:lnTo>
                  <a:pt x="16840" y="440211"/>
                </a:lnTo>
                <a:lnTo>
                  <a:pt x="7584" y="485471"/>
                </a:lnTo>
                <a:lnTo>
                  <a:pt x="1920" y="531938"/>
                </a:lnTo>
                <a:lnTo>
                  <a:pt x="0" y="579462"/>
                </a:lnTo>
                <a:lnTo>
                  <a:pt x="1920" y="626987"/>
                </a:lnTo>
                <a:lnTo>
                  <a:pt x="7584" y="673454"/>
                </a:lnTo>
                <a:lnTo>
                  <a:pt x="16840" y="718714"/>
                </a:lnTo>
                <a:lnTo>
                  <a:pt x="29541" y="762617"/>
                </a:lnTo>
                <a:lnTo>
                  <a:pt x="45537" y="805015"/>
                </a:lnTo>
                <a:lnTo>
                  <a:pt x="64678" y="845758"/>
                </a:lnTo>
                <a:lnTo>
                  <a:pt x="86817" y="884698"/>
                </a:lnTo>
                <a:lnTo>
                  <a:pt x="111803" y="921685"/>
                </a:lnTo>
                <a:lnTo>
                  <a:pt x="139487" y="956570"/>
                </a:lnTo>
                <a:lnTo>
                  <a:pt x="169721" y="989204"/>
                </a:lnTo>
                <a:lnTo>
                  <a:pt x="202355" y="1019438"/>
                </a:lnTo>
                <a:lnTo>
                  <a:pt x="237240" y="1047122"/>
                </a:lnTo>
                <a:lnTo>
                  <a:pt x="274227" y="1072108"/>
                </a:lnTo>
                <a:lnTo>
                  <a:pt x="313166" y="1094246"/>
                </a:lnTo>
                <a:lnTo>
                  <a:pt x="353910" y="1113388"/>
                </a:lnTo>
                <a:lnTo>
                  <a:pt x="396308" y="1129384"/>
                </a:lnTo>
                <a:lnTo>
                  <a:pt x="440211" y="1142084"/>
                </a:lnTo>
                <a:lnTo>
                  <a:pt x="485471" y="1151341"/>
                </a:lnTo>
                <a:lnTo>
                  <a:pt x="531938" y="1157004"/>
                </a:lnTo>
                <a:lnTo>
                  <a:pt x="579462" y="1158925"/>
                </a:lnTo>
                <a:lnTo>
                  <a:pt x="626987" y="1157004"/>
                </a:lnTo>
                <a:lnTo>
                  <a:pt x="673454" y="1151341"/>
                </a:lnTo>
                <a:lnTo>
                  <a:pt x="718714" y="1142084"/>
                </a:lnTo>
                <a:lnTo>
                  <a:pt x="762617" y="1129384"/>
                </a:lnTo>
                <a:lnTo>
                  <a:pt x="805015" y="1113388"/>
                </a:lnTo>
                <a:lnTo>
                  <a:pt x="845758" y="1094246"/>
                </a:lnTo>
                <a:lnTo>
                  <a:pt x="884698" y="1072108"/>
                </a:lnTo>
                <a:lnTo>
                  <a:pt x="921685" y="1047122"/>
                </a:lnTo>
                <a:lnTo>
                  <a:pt x="956570" y="1019438"/>
                </a:lnTo>
                <a:lnTo>
                  <a:pt x="989204" y="989204"/>
                </a:lnTo>
                <a:lnTo>
                  <a:pt x="1019438" y="956570"/>
                </a:lnTo>
                <a:lnTo>
                  <a:pt x="1047122" y="921685"/>
                </a:lnTo>
                <a:lnTo>
                  <a:pt x="1072108" y="884698"/>
                </a:lnTo>
                <a:lnTo>
                  <a:pt x="1094246" y="845758"/>
                </a:lnTo>
                <a:lnTo>
                  <a:pt x="1113388" y="805015"/>
                </a:lnTo>
                <a:lnTo>
                  <a:pt x="1129384" y="762617"/>
                </a:lnTo>
                <a:lnTo>
                  <a:pt x="1142084" y="718714"/>
                </a:lnTo>
                <a:lnTo>
                  <a:pt x="1151341" y="673454"/>
                </a:lnTo>
                <a:lnTo>
                  <a:pt x="1157004" y="626987"/>
                </a:lnTo>
                <a:lnTo>
                  <a:pt x="1158925" y="579462"/>
                </a:lnTo>
                <a:lnTo>
                  <a:pt x="1157004" y="531938"/>
                </a:lnTo>
                <a:lnTo>
                  <a:pt x="1151341" y="485471"/>
                </a:lnTo>
                <a:lnTo>
                  <a:pt x="1142084" y="440211"/>
                </a:lnTo>
                <a:lnTo>
                  <a:pt x="1129384" y="396308"/>
                </a:lnTo>
                <a:lnTo>
                  <a:pt x="1113388" y="353910"/>
                </a:lnTo>
                <a:lnTo>
                  <a:pt x="1094246" y="313166"/>
                </a:lnTo>
                <a:lnTo>
                  <a:pt x="1072108" y="274227"/>
                </a:lnTo>
                <a:lnTo>
                  <a:pt x="1047122" y="237240"/>
                </a:lnTo>
                <a:lnTo>
                  <a:pt x="1019438" y="202355"/>
                </a:lnTo>
                <a:lnTo>
                  <a:pt x="989204" y="169721"/>
                </a:lnTo>
                <a:lnTo>
                  <a:pt x="956570" y="139487"/>
                </a:lnTo>
                <a:lnTo>
                  <a:pt x="921685" y="111803"/>
                </a:lnTo>
                <a:lnTo>
                  <a:pt x="884698" y="86817"/>
                </a:lnTo>
                <a:lnTo>
                  <a:pt x="845758" y="64678"/>
                </a:lnTo>
                <a:lnTo>
                  <a:pt x="805015" y="45537"/>
                </a:lnTo>
                <a:lnTo>
                  <a:pt x="762617" y="29541"/>
                </a:lnTo>
                <a:lnTo>
                  <a:pt x="718714" y="16840"/>
                </a:lnTo>
                <a:lnTo>
                  <a:pt x="673454" y="7584"/>
                </a:lnTo>
                <a:lnTo>
                  <a:pt x="626987" y="1920"/>
                </a:lnTo>
                <a:lnTo>
                  <a:pt x="579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5" name="object 5"/>
          <p:cNvSpPr/>
          <p:nvPr/>
        </p:nvSpPr>
        <p:spPr>
          <a:xfrm>
            <a:off x="323778" y="582528"/>
            <a:ext cx="1030761" cy="1030761"/>
          </a:xfrm>
          <a:custGeom>
            <a:avLst/>
            <a:gdLst/>
            <a:ahLst/>
            <a:cxnLst/>
            <a:rect l="l" t="t" r="r" b="b"/>
            <a:pathLst>
              <a:path w="1158925" h="1158925">
                <a:moveTo>
                  <a:pt x="1158925" y="579462"/>
                </a:moveTo>
                <a:lnTo>
                  <a:pt x="1157004" y="626987"/>
                </a:lnTo>
                <a:lnTo>
                  <a:pt x="1151341" y="673454"/>
                </a:lnTo>
                <a:lnTo>
                  <a:pt x="1142084" y="718714"/>
                </a:lnTo>
                <a:lnTo>
                  <a:pt x="1129384" y="762617"/>
                </a:lnTo>
                <a:lnTo>
                  <a:pt x="1113388" y="805015"/>
                </a:lnTo>
                <a:lnTo>
                  <a:pt x="1094246" y="845758"/>
                </a:lnTo>
                <a:lnTo>
                  <a:pt x="1072108" y="884698"/>
                </a:lnTo>
                <a:lnTo>
                  <a:pt x="1047122" y="921685"/>
                </a:lnTo>
                <a:lnTo>
                  <a:pt x="1019438" y="956570"/>
                </a:lnTo>
                <a:lnTo>
                  <a:pt x="989204" y="989204"/>
                </a:lnTo>
                <a:lnTo>
                  <a:pt x="956570" y="1019438"/>
                </a:lnTo>
                <a:lnTo>
                  <a:pt x="921685" y="1047122"/>
                </a:lnTo>
                <a:lnTo>
                  <a:pt x="884698" y="1072108"/>
                </a:lnTo>
                <a:lnTo>
                  <a:pt x="845758" y="1094246"/>
                </a:lnTo>
                <a:lnTo>
                  <a:pt x="805015" y="1113388"/>
                </a:lnTo>
                <a:lnTo>
                  <a:pt x="762617" y="1129384"/>
                </a:lnTo>
                <a:lnTo>
                  <a:pt x="718714" y="1142084"/>
                </a:lnTo>
                <a:lnTo>
                  <a:pt x="673454" y="1151341"/>
                </a:lnTo>
                <a:lnTo>
                  <a:pt x="626987" y="1157004"/>
                </a:lnTo>
                <a:lnTo>
                  <a:pt x="579462" y="1158925"/>
                </a:lnTo>
                <a:lnTo>
                  <a:pt x="531938" y="1157004"/>
                </a:lnTo>
                <a:lnTo>
                  <a:pt x="485471" y="1151341"/>
                </a:lnTo>
                <a:lnTo>
                  <a:pt x="440211" y="1142084"/>
                </a:lnTo>
                <a:lnTo>
                  <a:pt x="396308" y="1129384"/>
                </a:lnTo>
                <a:lnTo>
                  <a:pt x="353910" y="1113388"/>
                </a:lnTo>
                <a:lnTo>
                  <a:pt x="313166" y="1094246"/>
                </a:lnTo>
                <a:lnTo>
                  <a:pt x="274227" y="1072108"/>
                </a:lnTo>
                <a:lnTo>
                  <a:pt x="237240" y="1047122"/>
                </a:lnTo>
                <a:lnTo>
                  <a:pt x="202355" y="1019438"/>
                </a:lnTo>
                <a:lnTo>
                  <a:pt x="169721" y="989204"/>
                </a:lnTo>
                <a:lnTo>
                  <a:pt x="139487" y="956570"/>
                </a:lnTo>
                <a:lnTo>
                  <a:pt x="111803" y="921685"/>
                </a:lnTo>
                <a:lnTo>
                  <a:pt x="86817" y="884698"/>
                </a:lnTo>
                <a:lnTo>
                  <a:pt x="64678" y="845758"/>
                </a:lnTo>
                <a:lnTo>
                  <a:pt x="45537" y="805015"/>
                </a:lnTo>
                <a:lnTo>
                  <a:pt x="29541" y="762617"/>
                </a:lnTo>
                <a:lnTo>
                  <a:pt x="16840" y="718714"/>
                </a:lnTo>
                <a:lnTo>
                  <a:pt x="7584" y="673454"/>
                </a:lnTo>
                <a:lnTo>
                  <a:pt x="1920" y="626987"/>
                </a:lnTo>
                <a:lnTo>
                  <a:pt x="0" y="579462"/>
                </a:lnTo>
                <a:lnTo>
                  <a:pt x="1920" y="531938"/>
                </a:lnTo>
                <a:lnTo>
                  <a:pt x="7584" y="485471"/>
                </a:lnTo>
                <a:lnTo>
                  <a:pt x="16840" y="440211"/>
                </a:lnTo>
                <a:lnTo>
                  <a:pt x="29541" y="396308"/>
                </a:lnTo>
                <a:lnTo>
                  <a:pt x="45537" y="353910"/>
                </a:lnTo>
                <a:lnTo>
                  <a:pt x="64678" y="313166"/>
                </a:lnTo>
                <a:lnTo>
                  <a:pt x="86817" y="274227"/>
                </a:lnTo>
                <a:lnTo>
                  <a:pt x="111803" y="237240"/>
                </a:lnTo>
                <a:lnTo>
                  <a:pt x="139487" y="202355"/>
                </a:lnTo>
                <a:lnTo>
                  <a:pt x="169721" y="169721"/>
                </a:lnTo>
                <a:lnTo>
                  <a:pt x="202355" y="139487"/>
                </a:lnTo>
                <a:lnTo>
                  <a:pt x="237240" y="111803"/>
                </a:lnTo>
                <a:lnTo>
                  <a:pt x="274227" y="86817"/>
                </a:lnTo>
                <a:lnTo>
                  <a:pt x="313166" y="64678"/>
                </a:lnTo>
                <a:lnTo>
                  <a:pt x="353910" y="45537"/>
                </a:lnTo>
                <a:lnTo>
                  <a:pt x="396308" y="29541"/>
                </a:lnTo>
                <a:lnTo>
                  <a:pt x="440211" y="16840"/>
                </a:lnTo>
                <a:lnTo>
                  <a:pt x="485471" y="7584"/>
                </a:lnTo>
                <a:lnTo>
                  <a:pt x="531938" y="1920"/>
                </a:lnTo>
                <a:lnTo>
                  <a:pt x="579462" y="0"/>
                </a:lnTo>
                <a:lnTo>
                  <a:pt x="626987" y="1920"/>
                </a:lnTo>
                <a:lnTo>
                  <a:pt x="673454" y="7584"/>
                </a:lnTo>
                <a:lnTo>
                  <a:pt x="718714" y="16840"/>
                </a:lnTo>
                <a:lnTo>
                  <a:pt x="762617" y="29541"/>
                </a:lnTo>
                <a:lnTo>
                  <a:pt x="805015" y="45537"/>
                </a:lnTo>
                <a:lnTo>
                  <a:pt x="845758" y="64678"/>
                </a:lnTo>
                <a:lnTo>
                  <a:pt x="884698" y="86817"/>
                </a:lnTo>
                <a:lnTo>
                  <a:pt x="921685" y="111803"/>
                </a:lnTo>
                <a:lnTo>
                  <a:pt x="956570" y="139487"/>
                </a:lnTo>
                <a:lnTo>
                  <a:pt x="989204" y="169721"/>
                </a:lnTo>
                <a:lnTo>
                  <a:pt x="1019438" y="202355"/>
                </a:lnTo>
                <a:lnTo>
                  <a:pt x="1047122" y="237240"/>
                </a:lnTo>
                <a:lnTo>
                  <a:pt x="1072108" y="274227"/>
                </a:lnTo>
                <a:lnTo>
                  <a:pt x="1094246" y="313166"/>
                </a:lnTo>
                <a:lnTo>
                  <a:pt x="1113388" y="353910"/>
                </a:lnTo>
                <a:lnTo>
                  <a:pt x="1129384" y="396308"/>
                </a:lnTo>
                <a:lnTo>
                  <a:pt x="1142084" y="440211"/>
                </a:lnTo>
                <a:lnTo>
                  <a:pt x="1151341" y="485471"/>
                </a:lnTo>
                <a:lnTo>
                  <a:pt x="1157004" y="531938"/>
                </a:lnTo>
                <a:lnTo>
                  <a:pt x="1158925" y="579462"/>
                </a:lnTo>
                <a:close/>
              </a:path>
            </a:pathLst>
          </a:custGeom>
          <a:ln w="42621">
            <a:solidFill>
              <a:srgbClr val="8868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6" name="object 6"/>
          <p:cNvSpPr/>
          <p:nvPr/>
        </p:nvSpPr>
        <p:spPr>
          <a:xfrm>
            <a:off x="436758" y="1419891"/>
            <a:ext cx="808895" cy="0"/>
          </a:xfrm>
          <a:custGeom>
            <a:avLst/>
            <a:gdLst/>
            <a:ahLst/>
            <a:cxnLst/>
            <a:rect l="l" t="t" r="r" b="b"/>
            <a:pathLst>
              <a:path w="909472">
                <a:moveTo>
                  <a:pt x="0" y="0"/>
                </a:moveTo>
                <a:lnTo>
                  <a:pt x="909472" y="0"/>
                </a:lnTo>
              </a:path>
            </a:pathLst>
          </a:custGeom>
          <a:ln w="42621">
            <a:solidFill>
              <a:srgbClr val="8868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7" name="object 7"/>
          <p:cNvSpPr/>
          <p:nvPr/>
        </p:nvSpPr>
        <p:spPr>
          <a:xfrm>
            <a:off x="325348" y="1004746"/>
            <a:ext cx="905969" cy="349247"/>
          </a:xfrm>
          <a:custGeom>
            <a:avLst/>
            <a:gdLst/>
            <a:ahLst/>
            <a:cxnLst/>
            <a:rect l="l" t="t" r="r" b="b"/>
            <a:pathLst>
              <a:path w="1018616" h="392671">
                <a:moveTo>
                  <a:pt x="0" y="45478"/>
                </a:moveTo>
                <a:lnTo>
                  <a:pt x="435711" y="45478"/>
                </a:lnTo>
                <a:lnTo>
                  <a:pt x="551459" y="0"/>
                </a:lnTo>
                <a:lnTo>
                  <a:pt x="965758" y="0"/>
                </a:lnTo>
                <a:lnTo>
                  <a:pt x="989672" y="74422"/>
                </a:lnTo>
                <a:lnTo>
                  <a:pt x="989672" y="338975"/>
                </a:lnTo>
                <a:lnTo>
                  <a:pt x="1018616" y="338975"/>
                </a:lnTo>
                <a:lnTo>
                  <a:pt x="1018616" y="392671"/>
                </a:lnTo>
                <a:lnTo>
                  <a:pt x="594741" y="392671"/>
                </a:lnTo>
              </a:path>
            </a:pathLst>
          </a:custGeom>
          <a:ln w="42621">
            <a:solidFill>
              <a:srgbClr val="8868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8" name="object 8"/>
          <p:cNvSpPr/>
          <p:nvPr/>
        </p:nvSpPr>
        <p:spPr>
          <a:xfrm>
            <a:off x="1059950" y="1123972"/>
            <a:ext cx="98621" cy="229456"/>
          </a:xfrm>
          <a:custGeom>
            <a:avLst/>
            <a:gdLst/>
            <a:ahLst/>
            <a:cxnLst/>
            <a:rect l="l" t="t" r="r" b="b"/>
            <a:pathLst>
              <a:path w="110883" h="257987">
                <a:moveTo>
                  <a:pt x="2082" y="0"/>
                </a:moveTo>
                <a:lnTo>
                  <a:pt x="108800" y="0"/>
                </a:lnTo>
                <a:lnTo>
                  <a:pt x="109943" y="0"/>
                </a:lnTo>
                <a:lnTo>
                  <a:pt x="110883" y="939"/>
                </a:lnTo>
                <a:lnTo>
                  <a:pt x="110883" y="2082"/>
                </a:lnTo>
                <a:lnTo>
                  <a:pt x="110883" y="255904"/>
                </a:lnTo>
                <a:lnTo>
                  <a:pt x="110883" y="257047"/>
                </a:lnTo>
                <a:lnTo>
                  <a:pt x="109943" y="257987"/>
                </a:lnTo>
                <a:lnTo>
                  <a:pt x="108800" y="257987"/>
                </a:lnTo>
                <a:lnTo>
                  <a:pt x="2082" y="257987"/>
                </a:lnTo>
                <a:lnTo>
                  <a:pt x="939" y="257987"/>
                </a:lnTo>
                <a:lnTo>
                  <a:pt x="0" y="257047"/>
                </a:lnTo>
                <a:lnTo>
                  <a:pt x="0" y="255904"/>
                </a:lnTo>
                <a:lnTo>
                  <a:pt x="0" y="2082"/>
                </a:lnTo>
                <a:lnTo>
                  <a:pt x="0" y="939"/>
                </a:lnTo>
                <a:lnTo>
                  <a:pt x="939" y="0"/>
                </a:lnTo>
                <a:lnTo>
                  <a:pt x="2082" y="0"/>
                </a:lnTo>
                <a:close/>
              </a:path>
            </a:pathLst>
          </a:custGeom>
          <a:ln w="25285">
            <a:solidFill>
              <a:srgbClr val="8868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9" name="object 9"/>
          <p:cNvSpPr/>
          <p:nvPr/>
        </p:nvSpPr>
        <p:spPr>
          <a:xfrm>
            <a:off x="785076" y="1123972"/>
            <a:ext cx="229456" cy="98621"/>
          </a:xfrm>
          <a:custGeom>
            <a:avLst/>
            <a:gdLst/>
            <a:ahLst/>
            <a:cxnLst/>
            <a:rect l="l" t="t" r="r" b="b"/>
            <a:pathLst>
              <a:path w="257987" h="110883">
                <a:moveTo>
                  <a:pt x="257987" y="2082"/>
                </a:moveTo>
                <a:lnTo>
                  <a:pt x="257987" y="108800"/>
                </a:lnTo>
                <a:lnTo>
                  <a:pt x="257987" y="109943"/>
                </a:lnTo>
                <a:lnTo>
                  <a:pt x="257047" y="110883"/>
                </a:lnTo>
                <a:lnTo>
                  <a:pt x="255904" y="110883"/>
                </a:lnTo>
                <a:lnTo>
                  <a:pt x="2082" y="110883"/>
                </a:lnTo>
                <a:lnTo>
                  <a:pt x="939" y="110883"/>
                </a:lnTo>
                <a:lnTo>
                  <a:pt x="0" y="109943"/>
                </a:lnTo>
                <a:lnTo>
                  <a:pt x="0" y="108800"/>
                </a:lnTo>
                <a:lnTo>
                  <a:pt x="0" y="2082"/>
                </a:lnTo>
                <a:lnTo>
                  <a:pt x="0" y="939"/>
                </a:lnTo>
                <a:lnTo>
                  <a:pt x="939" y="0"/>
                </a:lnTo>
                <a:lnTo>
                  <a:pt x="2082" y="0"/>
                </a:lnTo>
                <a:lnTo>
                  <a:pt x="255904" y="0"/>
                </a:lnTo>
                <a:lnTo>
                  <a:pt x="257047" y="0"/>
                </a:lnTo>
                <a:lnTo>
                  <a:pt x="257987" y="939"/>
                </a:lnTo>
                <a:lnTo>
                  <a:pt x="257987" y="2082"/>
                </a:lnTo>
                <a:close/>
              </a:path>
            </a:pathLst>
          </a:custGeom>
          <a:ln w="25285">
            <a:solidFill>
              <a:srgbClr val="8868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0" name="object 10"/>
          <p:cNvSpPr/>
          <p:nvPr/>
        </p:nvSpPr>
        <p:spPr>
          <a:xfrm>
            <a:off x="510557" y="1123972"/>
            <a:ext cx="229456" cy="98621"/>
          </a:xfrm>
          <a:custGeom>
            <a:avLst/>
            <a:gdLst/>
            <a:ahLst/>
            <a:cxnLst/>
            <a:rect l="l" t="t" r="r" b="b"/>
            <a:pathLst>
              <a:path w="257987" h="110883">
                <a:moveTo>
                  <a:pt x="257987" y="2082"/>
                </a:moveTo>
                <a:lnTo>
                  <a:pt x="257987" y="108800"/>
                </a:lnTo>
                <a:lnTo>
                  <a:pt x="257987" y="109943"/>
                </a:lnTo>
                <a:lnTo>
                  <a:pt x="257047" y="110883"/>
                </a:lnTo>
                <a:lnTo>
                  <a:pt x="255904" y="110883"/>
                </a:lnTo>
                <a:lnTo>
                  <a:pt x="2082" y="110883"/>
                </a:lnTo>
                <a:lnTo>
                  <a:pt x="939" y="110883"/>
                </a:lnTo>
                <a:lnTo>
                  <a:pt x="0" y="109943"/>
                </a:lnTo>
                <a:lnTo>
                  <a:pt x="0" y="108800"/>
                </a:lnTo>
                <a:lnTo>
                  <a:pt x="0" y="2082"/>
                </a:lnTo>
                <a:lnTo>
                  <a:pt x="0" y="939"/>
                </a:lnTo>
                <a:lnTo>
                  <a:pt x="939" y="0"/>
                </a:lnTo>
                <a:lnTo>
                  <a:pt x="2082" y="0"/>
                </a:lnTo>
                <a:lnTo>
                  <a:pt x="255904" y="0"/>
                </a:lnTo>
                <a:lnTo>
                  <a:pt x="257047" y="0"/>
                </a:lnTo>
                <a:lnTo>
                  <a:pt x="257987" y="939"/>
                </a:lnTo>
                <a:lnTo>
                  <a:pt x="257987" y="2082"/>
                </a:lnTo>
                <a:close/>
              </a:path>
            </a:pathLst>
          </a:custGeom>
          <a:ln w="25285">
            <a:solidFill>
              <a:srgbClr val="8868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1" name="object 11"/>
          <p:cNvSpPr/>
          <p:nvPr/>
        </p:nvSpPr>
        <p:spPr>
          <a:xfrm>
            <a:off x="403361" y="1193495"/>
            <a:ext cx="440209" cy="159936"/>
          </a:xfrm>
          <a:custGeom>
            <a:avLst/>
            <a:gdLst/>
            <a:ahLst/>
            <a:cxnLst/>
            <a:rect l="l" t="t" r="r" b="b"/>
            <a:pathLst>
              <a:path w="494944" h="179822">
                <a:moveTo>
                  <a:pt x="308406" y="3228"/>
                </a:moveTo>
                <a:lnTo>
                  <a:pt x="64668" y="3228"/>
                </a:lnTo>
                <a:lnTo>
                  <a:pt x="49133" y="0"/>
                </a:lnTo>
                <a:lnTo>
                  <a:pt x="39466" y="280"/>
                </a:lnTo>
                <a:lnTo>
                  <a:pt x="29999" y="40097"/>
                </a:lnTo>
                <a:lnTo>
                  <a:pt x="28796" y="94903"/>
                </a:lnTo>
                <a:lnTo>
                  <a:pt x="28968" y="109840"/>
                </a:lnTo>
                <a:lnTo>
                  <a:pt x="29258" y="122133"/>
                </a:lnTo>
                <a:lnTo>
                  <a:pt x="29566" y="131196"/>
                </a:lnTo>
                <a:lnTo>
                  <a:pt x="29791" y="136443"/>
                </a:lnTo>
                <a:lnTo>
                  <a:pt x="0" y="137531"/>
                </a:lnTo>
                <a:lnTo>
                  <a:pt x="0" y="179822"/>
                </a:lnTo>
                <a:lnTo>
                  <a:pt x="494944" y="179822"/>
                </a:lnTo>
                <a:lnTo>
                  <a:pt x="494944" y="142509"/>
                </a:lnTo>
                <a:lnTo>
                  <a:pt x="467588" y="91303"/>
                </a:lnTo>
                <a:lnTo>
                  <a:pt x="395452" y="75352"/>
                </a:lnTo>
                <a:lnTo>
                  <a:pt x="308406" y="3228"/>
                </a:lnTo>
                <a:close/>
              </a:path>
            </a:pathLst>
          </a:custGeom>
          <a:ln w="42621">
            <a:solidFill>
              <a:srgbClr val="8868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2" name="object 12"/>
          <p:cNvSpPr/>
          <p:nvPr/>
        </p:nvSpPr>
        <p:spPr>
          <a:xfrm>
            <a:off x="470212" y="1306923"/>
            <a:ext cx="94428" cy="93173"/>
          </a:xfrm>
          <a:custGeom>
            <a:avLst/>
            <a:gdLst/>
            <a:ahLst/>
            <a:cxnLst/>
            <a:rect l="l" t="t" r="r" b="b"/>
            <a:pathLst>
              <a:path w="106169" h="104758">
                <a:moveTo>
                  <a:pt x="43456" y="0"/>
                </a:moveTo>
                <a:lnTo>
                  <a:pt x="5153" y="32209"/>
                </a:lnTo>
                <a:lnTo>
                  <a:pt x="0" y="64151"/>
                </a:lnTo>
                <a:lnTo>
                  <a:pt x="4153" y="75684"/>
                </a:lnTo>
                <a:lnTo>
                  <a:pt x="33572" y="100331"/>
                </a:lnTo>
                <a:lnTo>
                  <a:pt x="66510" y="104758"/>
                </a:lnTo>
                <a:lnTo>
                  <a:pt x="79407" y="99378"/>
                </a:lnTo>
                <a:lnTo>
                  <a:pt x="90338" y="90986"/>
                </a:lnTo>
                <a:lnTo>
                  <a:pt x="98788" y="80100"/>
                </a:lnTo>
                <a:lnTo>
                  <a:pt x="104237" y="67237"/>
                </a:lnTo>
                <a:lnTo>
                  <a:pt x="106169" y="52914"/>
                </a:lnTo>
                <a:lnTo>
                  <a:pt x="105683" y="45699"/>
                </a:lnTo>
                <a:lnTo>
                  <a:pt x="86532" y="12746"/>
                </a:lnTo>
                <a:lnTo>
                  <a:pt x="43456" y="0"/>
                </a:lnTo>
                <a:close/>
              </a:path>
            </a:pathLst>
          </a:custGeom>
          <a:solidFill>
            <a:srgbClr val="88689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3" name="object 13"/>
          <p:cNvSpPr/>
          <p:nvPr/>
        </p:nvSpPr>
        <p:spPr>
          <a:xfrm>
            <a:off x="685776" y="1306923"/>
            <a:ext cx="94427" cy="93172"/>
          </a:xfrm>
          <a:custGeom>
            <a:avLst/>
            <a:gdLst/>
            <a:ahLst/>
            <a:cxnLst/>
            <a:rect l="l" t="t" r="r" b="b"/>
            <a:pathLst>
              <a:path w="106168" h="104757">
                <a:moveTo>
                  <a:pt x="43453" y="0"/>
                </a:moveTo>
                <a:lnTo>
                  <a:pt x="5153" y="32209"/>
                </a:lnTo>
                <a:lnTo>
                  <a:pt x="0" y="64153"/>
                </a:lnTo>
                <a:lnTo>
                  <a:pt x="4153" y="75686"/>
                </a:lnTo>
                <a:lnTo>
                  <a:pt x="33572" y="100331"/>
                </a:lnTo>
                <a:lnTo>
                  <a:pt x="66511" y="104757"/>
                </a:lnTo>
                <a:lnTo>
                  <a:pt x="79408" y="99376"/>
                </a:lnTo>
                <a:lnTo>
                  <a:pt x="90340" y="90984"/>
                </a:lnTo>
                <a:lnTo>
                  <a:pt x="98789" y="80098"/>
                </a:lnTo>
                <a:lnTo>
                  <a:pt x="104237" y="67236"/>
                </a:lnTo>
                <a:lnTo>
                  <a:pt x="106168" y="52915"/>
                </a:lnTo>
                <a:lnTo>
                  <a:pt x="105682" y="45698"/>
                </a:lnTo>
                <a:lnTo>
                  <a:pt x="86530" y="12747"/>
                </a:lnTo>
                <a:lnTo>
                  <a:pt x="43453" y="0"/>
                </a:lnTo>
                <a:close/>
              </a:path>
            </a:pathLst>
          </a:custGeom>
          <a:solidFill>
            <a:srgbClr val="88689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4" name="object 14"/>
          <p:cNvSpPr/>
          <p:nvPr/>
        </p:nvSpPr>
        <p:spPr>
          <a:xfrm>
            <a:off x="901851" y="1274710"/>
            <a:ext cx="133426" cy="133840"/>
          </a:xfrm>
          <a:custGeom>
            <a:avLst/>
            <a:gdLst/>
            <a:ahLst/>
            <a:cxnLst/>
            <a:rect l="l" t="t" r="r" b="b"/>
            <a:pathLst>
              <a:path w="150016" h="150481">
                <a:moveTo>
                  <a:pt x="75574" y="0"/>
                </a:moveTo>
                <a:lnTo>
                  <a:pt x="35032" y="11721"/>
                </a:lnTo>
                <a:lnTo>
                  <a:pt x="7678" y="42182"/>
                </a:lnTo>
                <a:lnTo>
                  <a:pt x="0" y="75348"/>
                </a:lnTo>
                <a:lnTo>
                  <a:pt x="1394" y="89849"/>
                </a:lnTo>
                <a:lnTo>
                  <a:pt x="20202" y="126692"/>
                </a:lnTo>
                <a:lnTo>
                  <a:pt x="55429" y="148036"/>
                </a:lnTo>
                <a:lnTo>
                  <a:pt x="69593" y="150481"/>
                </a:lnTo>
                <a:lnTo>
                  <a:pt x="85307" y="149258"/>
                </a:lnTo>
                <a:lnTo>
                  <a:pt x="124196" y="131901"/>
                </a:lnTo>
                <a:lnTo>
                  <a:pt x="146894" y="98950"/>
                </a:lnTo>
                <a:lnTo>
                  <a:pt x="150016" y="85598"/>
                </a:lnTo>
                <a:lnTo>
                  <a:pt x="149012" y="69031"/>
                </a:lnTo>
                <a:lnTo>
                  <a:pt x="132925" y="28636"/>
                </a:lnTo>
                <a:lnTo>
                  <a:pt x="101791" y="4885"/>
                </a:lnTo>
                <a:lnTo>
                  <a:pt x="75574" y="0"/>
                </a:lnTo>
                <a:close/>
              </a:path>
            </a:pathLst>
          </a:custGeom>
          <a:solidFill>
            <a:srgbClr val="88689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7" name="object 17"/>
          <p:cNvSpPr txBox="1"/>
          <p:nvPr/>
        </p:nvSpPr>
        <p:spPr>
          <a:xfrm>
            <a:off x="330957" y="2340229"/>
            <a:ext cx="359198" cy="237151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1296" algn="ctr"/>
            <a:r>
              <a:rPr sz="2135" b="1" spc="-45" dirty="0">
                <a:solidFill>
                  <a:srgbClr val="886891"/>
                </a:solidFill>
                <a:latin typeface="gobCL"/>
                <a:cs typeface="gobCL"/>
              </a:rPr>
              <a:t>E</a:t>
            </a:r>
            <a:r>
              <a:rPr sz="2135" b="1" dirty="0">
                <a:solidFill>
                  <a:srgbClr val="886891"/>
                </a:solidFill>
                <a:latin typeface="gobCL"/>
                <a:cs typeface="gobCL"/>
              </a:rPr>
              <a:t>jes princi</a:t>
            </a:r>
            <a:r>
              <a:rPr sz="2135" b="1" spc="-36" dirty="0">
                <a:solidFill>
                  <a:srgbClr val="886891"/>
                </a:solidFill>
                <a:latin typeface="gobCL"/>
                <a:cs typeface="gobCL"/>
              </a:rPr>
              <a:t>p</a:t>
            </a:r>
            <a:r>
              <a:rPr sz="2135" b="1" dirty="0">
                <a:solidFill>
                  <a:srgbClr val="886891"/>
                </a:solidFill>
                <a:latin typeface="gobCL"/>
                <a:cs typeface="gobCL"/>
              </a:rPr>
              <a:t>ales</a:t>
            </a:r>
            <a:endParaRPr sz="2135" dirty="0">
              <a:latin typeface="gobCL"/>
              <a:cs typeface="gobC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2353" y="1870217"/>
            <a:ext cx="0" cy="3311532"/>
          </a:xfrm>
          <a:custGeom>
            <a:avLst/>
            <a:gdLst/>
            <a:ahLst/>
            <a:cxnLst/>
            <a:rect l="l" t="t" r="r" b="b"/>
            <a:pathLst>
              <a:path h="3723284">
                <a:moveTo>
                  <a:pt x="0" y="0"/>
                </a:moveTo>
                <a:lnTo>
                  <a:pt x="0" y="3723284"/>
                </a:lnTo>
              </a:path>
            </a:pathLst>
          </a:custGeom>
          <a:ln w="12700">
            <a:solidFill>
              <a:srgbClr val="8868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19" name="object 19"/>
          <p:cNvSpPr txBox="1"/>
          <p:nvPr/>
        </p:nvSpPr>
        <p:spPr>
          <a:xfrm>
            <a:off x="1928846" y="568884"/>
            <a:ext cx="5489627" cy="7045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490"/>
              </a:lnSpc>
              <a:spcBef>
                <a:spcPts val="30"/>
              </a:spcBef>
            </a:pPr>
            <a:endParaRPr sz="490" dirty="0"/>
          </a:p>
          <a:p>
            <a:pPr algn="ctr">
              <a:lnSpc>
                <a:spcPts val="889"/>
              </a:lnSpc>
            </a:pPr>
            <a:endParaRPr sz="889" dirty="0"/>
          </a:p>
          <a:p>
            <a:pPr algn="ctr">
              <a:lnSpc>
                <a:spcPts val="889"/>
              </a:lnSpc>
            </a:pPr>
            <a:endParaRPr sz="889" dirty="0"/>
          </a:p>
        </p:txBody>
      </p:sp>
      <p:sp>
        <p:nvSpPr>
          <p:cNvPr id="21" name="object 21"/>
          <p:cNvSpPr/>
          <p:nvPr/>
        </p:nvSpPr>
        <p:spPr>
          <a:xfrm>
            <a:off x="1151219" y="1870217"/>
            <a:ext cx="591400" cy="591411"/>
          </a:xfrm>
          <a:custGeom>
            <a:avLst/>
            <a:gdLst/>
            <a:ahLst/>
            <a:cxnLst/>
            <a:rect l="l" t="t" r="r" b="b"/>
            <a:pathLst>
              <a:path w="664933" h="664946">
                <a:moveTo>
                  <a:pt x="332460" y="0"/>
                </a:moveTo>
                <a:lnTo>
                  <a:pt x="278532" y="4351"/>
                </a:lnTo>
                <a:lnTo>
                  <a:pt x="227375" y="16950"/>
                </a:lnTo>
                <a:lnTo>
                  <a:pt x="179674" y="37110"/>
                </a:lnTo>
                <a:lnTo>
                  <a:pt x="136112" y="64149"/>
                </a:lnTo>
                <a:lnTo>
                  <a:pt x="97374" y="97380"/>
                </a:lnTo>
                <a:lnTo>
                  <a:pt x="64144" y="136120"/>
                </a:lnTo>
                <a:lnTo>
                  <a:pt x="37107" y="179684"/>
                </a:lnTo>
                <a:lnTo>
                  <a:pt x="16948" y="227387"/>
                </a:lnTo>
                <a:lnTo>
                  <a:pt x="4351" y="278545"/>
                </a:lnTo>
                <a:lnTo>
                  <a:pt x="0" y="332473"/>
                </a:lnTo>
                <a:lnTo>
                  <a:pt x="1102" y="359740"/>
                </a:lnTo>
                <a:lnTo>
                  <a:pt x="9661" y="412369"/>
                </a:lnTo>
                <a:lnTo>
                  <a:pt x="26125" y="461885"/>
                </a:lnTo>
                <a:lnTo>
                  <a:pt x="49809" y="507604"/>
                </a:lnTo>
                <a:lnTo>
                  <a:pt x="80027" y="548841"/>
                </a:lnTo>
                <a:lnTo>
                  <a:pt x="116097" y="584913"/>
                </a:lnTo>
                <a:lnTo>
                  <a:pt x="157332" y="615133"/>
                </a:lnTo>
                <a:lnTo>
                  <a:pt x="203050" y="638818"/>
                </a:lnTo>
                <a:lnTo>
                  <a:pt x="252565" y="655283"/>
                </a:lnTo>
                <a:lnTo>
                  <a:pt x="305193" y="663844"/>
                </a:lnTo>
                <a:lnTo>
                  <a:pt x="332460" y="664946"/>
                </a:lnTo>
                <a:lnTo>
                  <a:pt x="359728" y="663844"/>
                </a:lnTo>
                <a:lnTo>
                  <a:pt x="412356" y="655283"/>
                </a:lnTo>
                <a:lnTo>
                  <a:pt x="461872" y="638818"/>
                </a:lnTo>
                <a:lnTo>
                  <a:pt x="507591" y="615133"/>
                </a:lnTo>
                <a:lnTo>
                  <a:pt x="548829" y="584913"/>
                </a:lnTo>
                <a:lnTo>
                  <a:pt x="584900" y="548841"/>
                </a:lnTo>
                <a:lnTo>
                  <a:pt x="615120" y="507604"/>
                </a:lnTo>
                <a:lnTo>
                  <a:pt x="638806" y="461885"/>
                </a:lnTo>
                <a:lnTo>
                  <a:pt x="655271" y="412369"/>
                </a:lnTo>
                <a:lnTo>
                  <a:pt x="663831" y="359740"/>
                </a:lnTo>
                <a:lnTo>
                  <a:pt x="664933" y="332473"/>
                </a:lnTo>
                <a:lnTo>
                  <a:pt x="663831" y="305205"/>
                </a:lnTo>
                <a:lnTo>
                  <a:pt x="655271" y="252577"/>
                </a:lnTo>
                <a:lnTo>
                  <a:pt x="638806" y="203061"/>
                </a:lnTo>
                <a:lnTo>
                  <a:pt x="615120" y="157342"/>
                </a:lnTo>
                <a:lnTo>
                  <a:pt x="584900" y="116104"/>
                </a:lnTo>
                <a:lnTo>
                  <a:pt x="548829" y="80033"/>
                </a:lnTo>
                <a:lnTo>
                  <a:pt x="507591" y="49812"/>
                </a:lnTo>
                <a:lnTo>
                  <a:pt x="461872" y="26127"/>
                </a:lnTo>
                <a:lnTo>
                  <a:pt x="412356" y="9662"/>
                </a:lnTo>
                <a:lnTo>
                  <a:pt x="359728" y="1102"/>
                </a:lnTo>
                <a:lnTo>
                  <a:pt x="332460" y="0"/>
                </a:lnTo>
                <a:close/>
              </a:path>
            </a:pathLst>
          </a:custGeom>
          <a:solidFill>
            <a:srgbClr val="88689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2" name="object 22"/>
          <p:cNvSpPr/>
          <p:nvPr/>
        </p:nvSpPr>
        <p:spPr>
          <a:xfrm>
            <a:off x="1232371" y="1991216"/>
            <a:ext cx="437832" cy="369368"/>
          </a:xfrm>
          <a:custGeom>
            <a:avLst/>
            <a:gdLst/>
            <a:ahLst/>
            <a:cxnLst/>
            <a:rect l="l" t="t" r="r" b="b"/>
            <a:pathLst>
              <a:path w="492271" h="415295">
                <a:moveTo>
                  <a:pt x="437141" y="197768"/>
                </a:moveTo>
                <a:lnTo>
                  <a:pt x="42013" y="197768"/>
                </a:lnTo>
                <a:lnTo>
                  <a:pt x="54543" y="198388"/>
                </a:lnTo>
                <a:lnTo>
                  <a:pt x="67692" y="200169"/>
                </a:lnTo>
                <a:lnTo>
                  <a:pt x="67694" y="225680"/>
                </a:lnTo>
                <a:lnTo>
                  <a:pt x="67437" y="239890"/>
                </a:lnTo>
                <a:lnTo>
                  <a:pt x="64871" y="242214"/>
                </a:lnTo>
                <a:lnTo>
                  <a:pt x="62043" y="243413"/>
                </a:lnTo>
                <a:lnTo>
                  <a:pt x="54671" y="250788"/>
                </a:lnTo>
                <a:lnTo>
                  <a:pt x="52139" y="267251"/>
                </a:lnTo>
                <a:lnTo>
                  <a:pt x="51910" y="279491"/>
                </a:lnTo>
                <a:lnTo>
                  <a:pt x="51852" y="293727"/>
                </a:lnTo>
                <a:lnTo>
                  <a:pt x="52096" y="304906"/>
                </a:lnTo>
                <a:lnTo>
                  <a:pt x="53008" y="318463"/>
                </a:lnTo>
                <a:lnTo>
                  <a:pt x="54210" y="330556"/>
                </a:lnTo>
                <a:lnTo>
                  <a:pt x="52343" y="343030"/>
                </a:lnTo>
                <a:lnTo>
                  <a:pt x="51867" y="350829"/>
                </a:lnTo>
                <a:lnTo>
                  <a:pt x="52877" y="368636"/>
                </a:lnTo>
                <a:lnTo>
                  <a:pt x="58784" y="377610"/>
                </a:lnTo>
                <a:lnTo>
                  <a:pt x="74726" y="382092"/>
                </a:lnTo>
                <a:lnTo>
                  <a:pt x="74762" y="400621"/>
                </a:lnTo>
                <a:lnTo>
                  <a:pt x="74968" y="410260"/>
                </a:lnTo>
                <a:lnTo>
                  <a:pt x="78600" y="414718"/>
                </a:lnTo>
                <a:lnTo>
                  <a:pt x="105399" y="415295"/>
                </a:lnTo>
                <a:lnTo>
                  <a:pt x="130802" y="415265"/>
                </a:lnTo>
                <a:lnTo>
                  <a:pt x="154203" y="414743"/>
                </a:lnTo>
                <a:lnTo>
                  <a:pt x="157632" y="410451"/>
                </a:lnTo>
                <a:lnTo>
                  <a:pt x="157814" y="400621"/>
                </a:lnTo>
                <a:lnTo>
                  <a:pt x="157861" y="381990"/>
                </a:lnTo>
                <a:lnTo>
                  <a:pt x="423477" y="381990"/>
                </a:lnTo>
                <a:lnTo>
                  <a:pt x="426605" y="380034"/>
                </a:lnTo>
                <a:lnTo>
                  <a:pt x="437261" y="376986"/>
                </a:lnTo>
                <a:lnTo>
                  <a:pt x="438314" y="371633"/>
                </a:lnTo>
                <a:lnTo>
                  <a:pt x="438662" y="367830"/>
                </a:lnTo>
                <a:lnTo>
                  <a:pt x="134493" y="367830"/>
                </a:lnTo>
                <a:lnTo>
                  <a:pt x="131622" y="367741"/>
                </a:lnTo>
                <a:lnTo>
                  <a:pt x="97396" y="367741"/>
                </a:lnTo>
                <a:lnTo>
                  <a:pt x="83058" y="367512"/>
                </a:lnTo>
                <a:lnTo>
                  <a:pt x="76553" y="360908"/>
                </a:lnTo>
                <a:lnTo>
                  <a:pt x="76647" y="346595"/>
                </a:lnTo>
                <a:lnTo>
                  <a:pt x="83134" y="340423"/>
                </a:lnTo>
                <a:lnTo>
                  <a:pt x="120566" y="340423"/>
                </a:lnTo>
                <a:lnTo>
                  <a:pt x="438728" y="340334"/>
                </a:lnTo>
                <a:lnTo>
                  <a:pt x="438391" y="333806"/>
                </a:lnTo>
                <a:lnTo>
                  <a:pt x="438327" y="331762"/>
                </a:lnTo>
                <a:lnTo>
                  <a:pt x="437002" y="330339"/>
                </a:lnTo>
                <a:lnTo>
                  <a:pt x="166878" y="330339"/>
                </a:lnTo>
                <a:lnTo>
                  <a:pt x="166878" y="313677"/>
                </a:lnTo>
                <a:lnTo>
                  <a:pt x="440242" y="313677"/>
                </a:lnTo>
                <a:lnTo>
                  <a:pt x="440898" y="309232"/>
                </a:lnTo>
                <a:lnTo>
                  <a:pt x="350405" y="309232"/>
                </a:lnTo>
                <a:lnTo>
                  <a:pt x="350405" y="309079"/>
                </a:lnTo>
                <a:lnTo>
                  <a:pt x="76796" y="309079"/>
                </a:lnTo>
                <a:lnTo>
                  <a:pt x="76796" y="269570"/>
                </a:lnTo>
                <a:lnTo>
                  <a:pt x="350405" y="269570"/>
                </a:lnTo>
                <a:lnTo>
                  <a:pt x="350405" y="269417"/>
                </a:lnTo>
                <a:lnTo>
                  <a:pt x="440479" y="269417"/>
                </a:lnTo>
                <a:lnTo>
                  <a:pt x="440441" y="267589"/>
                </a:lnTo>
                <a:lnTo>
                  <a:pt x="166712" y="267589"/>
                </a:lnTo>
                <a:lnTo>
                  <a:pt x="166712" y="245440"/>
                </a:lnTo>
                <a:lnTo>
                  <a:pt x="436927" y="245440"/>
                </a:lnTo>
                <a:lnTo>
                  <a:pt x="433857" y="243636"/>
                </a:lnTo>
                <a:lnTo>
                  <a:pt x="425881" y="242074"/>
                </a:lnTo>
                <a:lnTo>
                  <a:pt x="428147" y="233159"/>
                </a:lnTo>
                <a:lnTo>
                  <a:pt x="166700" y="233159"/>
                </a:lnTo>
                <a:lnTo>
                  <a:pt x="166700" y="211861"/>
                </a:lnTo>
                <a:lnTo>
                  <a:pt x="433560" y="211861"/>
                </a:lnTo>
                <a:lnTo>
                  <a:pt x="437141" y="197768"/>
                </a:lnTo>
                <a:close/>
              </a:path>
              <a:path w="492271" h="415295">
                <a:moveTo>
                  <a:pt x="423477" y="381990"/>
                </a:moveTo>
                <a:lnTo>
                  <a:pt x="335153" y="381990"/>
                </a:lnTo>
                <a:lnTo>
                  <a:pt x="335164" y="399491"/>
                </a:lnTo>
                <a:lnTo>
                  <a:pt x="335417" y="410260"/>
                </a:lnTo>
                <a:lnTo>
                  <a:pt x="339013" y="414705"/>
                </a:lnTo>
                <a:lnTo>
                  <a:pt x="354004" y="415052"/>
                </a:lnTo>
                <a:lnTo>
                  <a:pt x="366702" y="415212"/>
                </a:lnTo>
                <a:lnTo>
                  <a:pt x="392103" y="415140"/>
                </a:lnTo>
                <a:lnTo>
                  <a:pt x="413689" y="414794"/>
                </a:lnTo>
                <a:lnTo>
                  <a:pt x="418528" y="409905"/>
                </a:lnTo>
                <a:lnTo>
                  <a:pt x="418363" y="400621"/>
                </a:lnTo>
                <a:lnTo>
                  <a:pt x="418338" y="385203"/>
                </a:lnTo>
                <a:lnTo>
                  <a:pt x="423477" y="381990"/>
                </a:lnTo>
                <a:close/>
              </a:path>
              <a:path w="492271" h="415295">
                <a:moveTo>
                  <a:pt x="438728" y="340334"/>
                </a:moveTo>
                <a:lnTo>
                  <a:pt x="120662" y="340334"/>
                </a:lnTo>
                <a:lnTo>
                  <a:pt x="135585" y="340690"/>
                </a:lnTo>
                <a:lnTo>
                  <a:pt x="141114" y="346494"/>
                </a:lnTo>
                <a:lnTo>
                  <a:pt x="141127" y="350829"/>
                </a:lnTo>
                <a:lnTo>
                  <a:pt x="140919" y="361619"/>
                </a:lnTo>
                <a:lnTo>
                  <a:pt x="134493" y="367830"/>
                </a:lnTo>
                <a:lnTo>
                  <a:pt x="438662" y="367830"/>
                </a:lnTo>
                <a:lnTo>
                  <a:pt x="358381" y="367728"/>
                </a:lnTo>
                <a:lnTo>
                  <a:pt x="352082" y="361442"/>
                </a:lnTo>
                <a:lnTo>
                  <a:pt x="352005" y="346367"/>
                </a:lnTo>
                <a:lnTo>
                  <a:pt x="357682" y="340588"/>
                </a:lnTo>
                <a:lnTo>
                  <a:pt x="372706" y="340436"/>
                </a:lnTo>
                <a:lnTo>
                  <a:pt x="438734" y="340436"/>
                </a:lnTo>
                <a:close/>
              </a:path>
              <a:path w="492271" h="415295">
                <a:moveTo>
                  <a:pt x="120566" y="340423"/>
                </a:moveTo>
                <a:lnTo>
                  <a:pt x="83134" y="340423"/>
                </a:lnTo>
                <a:lnTo>
                  <a:pt x="98069" y="340601"/>
                </a:lnTo>
                <a:lnTo>
                  <a:pt x="103748" y="346367"/>
                </a:lnTo>
                <a:lnTo>
                  <a:pt x="103868" y="350829"/>
                </a:lnTo>
                <a:lnTo>
                  <a:pt x="103759" y="361442"/>
                </a:lnTo>
                <a:lnTo>
                  <a:pt x="97396" y="367741"/>
                </a:lnTo>
                <a:lnTo>
                  <a:pt x="131622" y="367741"/>
                </a:lnTo>
                <a:lnTo>
                  <a:pt x="120142" y="367385"/>
                </a:lnTo>
                <a:lnTo>
                  <a:pt x="113626" y="360603"/>
                </a:lnTo>
                <a:lnTo>
                  <a:pt x="114020" y="346494"/>
                </a:lnTo>
                <a:lnTo>
                  <a:pt x="120566" y="340423"/>
                </a:lnTo>
                <a:close/>
              </a:path>
              <a:path w="492271" h="415295">
                <a:moveTo>
                  <a:pt x="395312" y="340436"/>
                </a:moveTo>
                <a:lnTo>
                  <a:pt x="372706" y="340436"/>
                </a:lnTo>
                <a:lnTo>
                  <a:pt x="379131" y="346595"/>
                </a:lnTo>
                <a:lnTo>
                  <a:pt x="379212" y="350829"/>
                </a:lnTo>
                <a:lnTo>
                  <a:pt x="379310" y="360908"/>
                </a:lnTo>
                <a:lnTo>
                  <a:pt x="372770" y="367525"/>
                </a:lnTo>
                <a:lnTo>
                  <a:pt x="358381" y="367728"/>
                </a:lnTo>
                <a:lnTo>
                  <a:pt x="409727" y="367728"/>
                </a:lnTo>
                <a:lnTo>
                  <a:pt x="395351" y="367550"/>
                </a:lnTo>
                <a:lnTo>
                  <a:pt x="389263" y="361226"/>
                </a:lnTo>
                <a:lnTo>
                  <a:pt x="389343" y="346214"/>
                </a:lnTo>
                <a:lnTo>
                  <a:pt x="395312" y="340436"/>
                </a:lnTo>
                <a:close/>
              </a:path>
              <a:path w="492271" h="415295">
                <a:moveTo>
                  <a:pt x="438734" y="340436"/>
                </a:moveTo>
                <a:lnTo>
                  <a:pt x="395312" y="340436"/>
                </a:lnTo>
                <a:lnTo>
                  <a:pt x="410235" y="340588"/>
                </a:lnTo>
                <a:lnTo>
                  <a:pt x="416674" y="347014"/>
                </a:lnTo>
                <a:lnTo>
                  <a:pt x="416420" y="361226"/>
                </a:lnTo>
                <a:lnTo>
                  <a:pt x="409727" y="367728"/>
                </a:lnTo>
                <a:lnTo>
                  <a:pt x="438671" y="367728"/>
                </a:lnTo>
                <a:lnTo>
                  <a:pt x="439447" y="359235"/>
                </a:lnTo>
                <a:lnTo>
                  <a:pt x="439032" y="346214"/>
                </a:lnTo>
                <a:lnTo>
                  <a:pt x="438734" y="340436"/>
                </a:lnTo>
                <a:close/>
              </a:path>
              <a:path w="492271" h="415295">
                <a:moveTo>
                  <a:pt x="440242" y="313677"/>
                </a:moveTo>
                <a:lnTo>
                  <a:pt x="326542" y="313677"/>
                </a:lnTo>
                <a:lnTo>
                  <a:pt x="326542" y="330339"/>
                </a:lnTo>
                <a:lnTo>
                  <a:pt x="437002" y="330339"/>
                </a:lnTo>
                <a:lnTo>
                  <a:pt x="436079" y="329349"/>
                </a:lnTo>
                <a:lnTo>
                  <a:pt x="439536" y="318463"/>
                </a:lnTo>
                <a:lnTo>
                  <a:pt x="440242" y="313677"/>
                </a:lnTo>
                <a:close/>
              </a:path>
              <a:path w="492271" h="415295">
                <a:moveTo>
                  <a:pt x="440479" y="269417"/>
                </a:moveTo>
                <a:lnTo>
                  <a:pt x="416433" y="269417"/>
                </a:lnTo>
                <a:lnTo>
                  <a:pt x="416433" y="309232"/>
                </a:lnTo>
                <a:lnTo>
                  <a:pt x="440898" y="309232"/>
                </a:lnTo>
                <a:lnTo>
                  <a:pt x="441355" y="306133"/>
                </a:lnTo>
                <a:lnTo>
                  <a:pt x="441474" y="301040"/>
                </a:lnTo>
                <a:lnTo>
                  <a:pt x="441570" y="291997"/>
                </a:lnTo>
                <a:lnTo>
                  <a:pt x="441107" y="281282"/>
                </a:lnTo>
                <a:lnTo>
                  <a:pt x="440479" y="269417"/>
                </a:lnTo>
                <a:close/>
              </a:path>
              <a:path w="492271" h="415295">
                <a:moveTo>
                  <a:pt x="350405" y="269570"/>
                </a:moveTo>
                <a:lnTo>
                  <a:pt x="143167" y="269570"/>
                </a:lnTo>
                <a:lnTo>
                  <a:pt x="143167" y="309079"/>
                </a:lnTo>
                <a:lnTo>
                  <a:pt x="350405" y="309079"/>
                </a:lnTo>
                <a:lnTo>
                  <a:pt x="350405" y="301040"/>
                </a:lnTo>
                <a:lnTo>
                  <a:pt x="166573" y="301040"/>
                </a:lnTo>
                <a:lnTo>
                  <a:pt x="166573" y="279539"/>
                </a:lnTo>
                <a:lnTo>
                  <a:pt x="350405" y="279539"/>
                </a:lnTo>
                <a:lnTo>
                  <a:pt x="350405" y="269570"/>
                </a:lnTo>
                <a:close/>
              </a:path>
              <a:path w="492271" h="415295">
                <a:moveTo>
                  <a:pt x="350405" y="279539"/>
                </a:moveTo>
                <a:lnTo>
                  <a:pt x="326136" y="279539"/>
                </a:lnTo>
                <a:lnTo>
                  <a:pt x="326136" y="301040"/>
                </a:lnTo>
                <a:lnTo>
                  <a:pt x="350405" y="301040"/>
                </a:lnTo>
                <a:lnTo>
                  <a:pt x="350405" y="279539"/>
                </a:lnTo>
                <a:close/>
              </a:path>
              <a:path w="492271" h="415295">
                <a:moveTo>
                  <a:pt x="436927" y="245440"/>
                </a:moveTo>
                <a:lnTo>
                  <a:pt x="326313" y="245440"/>
                </a:lnTo>
                <a:lnTo>
                  <a:pt x="326313" y="267589"/>
                </a:lnTo>
                <a:lnTo>
                  <a:pt x="440441" y="267589"/>
                </a:lnTo>
                <a:lnTo>
                  <a:pt x="440372" y="256425"/>
                </a:lnTo>
                <a:lnTo>
                  <a:pt x="440690" y="247650"/>
                </a:lnTo>
                <a:lnTo>
                  <a:pt x="436927" y="245440"/>
                </a:lnTo>
                <a:close/>
              </a:path>
              <a:path w="492271" h="415295">
                <a:moveTo>
                  <a:pt x="433560" y="211861"/>
                </a:moveTo>
                <a:lnTo>
                  <a:pt x="326377" y="211861"/>
                </a:lnTo>
                <a:lnTo>
                  <a:pt x="326377" y="233159"/>
                </a:lnTo>
                <a:lnTo>
                  <a:pt x="428147" y="233159"/>
                </a:lnTo>
                <a:lnTo>
                  <a:pt x="433560" y="211861"/>
                </a:lnTo>
                <a:close/>
              </a:path>
              <a:path w="492271" h="415295">
                <a:moveTo>
                  <a:pt x="18986" y="89928"/>
                </a:moveTo>
                <a:lnTo>
                  <a:pt x="0" y="101993"/>
                </a:lnTo>
                <a:lnTo>
                  <a:pt x="0" y="156768"/>
                </a:lnTo>
                <a:lnTo>
                  <a:pt x="4762" y="165900"/>
                </a:lnTo>
                <a:lnTo>
                  <a:pt x="21463" y="168389"/>
                </a:lnTo>
                <a:lnTo>
                  <a:pt x="21478" y="175183"/>
                </a:lnTo>
                <a:lnTo>
                  <a:pt x="21767" y="181559"/>
                </a:lnTo>
                <a:lnTo>
                  <a:pt x="20980" y="195580"/>
                </a:lnTo>
                <a:lnTo>
                  <a:pt x="24218" y="198069"/>
                </a:lnTo>
                <a:lnTo>
                  <a:pt x="42013" y="197768"/>
                </a:lnTo>
                <a:lnTo>
                  <a:pt x="437141" y="197768"/>
                </a:lnTo>
                <a:lnTo>
                  <a:pt x="469327" y="197713"/>
                </a:lnTo>
                <a:lnTo>
                  <a:pt x="471995" y="195516"/>
                </a:lnTo>
                <a:lnTo>
                  <a:pt x="471631" y="187731"/>
                </a:lnTo>
                <a:lnTo>
                  <a:pt x="66052" y="187731"/>
                </a:lnTo>
                <a:lnTo>
                  <a:pt x="57641" y="187460"/>
                </a:lnTo>
                <a:lnTo>
                  <a:pt x="32219" y="187452"/>
                </a:lnTo>
                <a:lnTo>
                  <a:pt x="31889" y="184658"/>
                </a:lnTo>
                <a:lnTo>
                  <a:pt x="31559" y="183108"/>
                </a:lnTo>
                <a:lnTo>
                  <a:pt x="31508" y="169303"/>
                </a:lnTo>
                <a:lnTo>
                  <a:pt x="32588" y="168529"/>
                </a:lnTo>
                <a:lnTo>
                  <a:pt x="33083" y="167906"/>
                </a:lnTo>
                <a:lnTo>
                  <a:pt x="40849" y="166789"/>
                </a:lnTo>
                <a:lnTo>
                  <a:pt x="50812" y="161415"/>
                </a:lnTo>
                <a:lnTo>
                  <a:pt x="52338" y="144404"/>
                </a:lnTo>
                <a:lnTo>
                  <a:pt x="52276" y="122400"/>
                </a:lnTo>
                <a:lnTo>
                  <a:pt x="52138" y="105781"/>
                </a:lnTo>
                <a:lnTo>
                  <a:pt x="47699" y="96026"/>
                </a:lnTo>
                <a:lnTo>
                  <a:pt x="32404" y="92176"/>
                </a:lnTo>
                <a:lnTo>
                  <a:pt x="21463" y="92176"/>
                </a:lnTo>
                <a:lnTo>
                  <a:pt x="18986" y="89928"/>
                </a:lnTo>
                <a:close/>
              </a:path>
              <a:path w="492271" h="415295">
                <a:moveTo>
                  <a:pt x="469327" y="197713"/>
                </a:moveTo>
                <a:lnTo>
                  <a:pt x="449821" y="197713"/>
                </a:lnTo>
                <a:lnTo>
                  <a:pt x="462356" y="197853"/>
                </a:lnTo>
                <a:lnTo>
                  <a:pt x="468972" y="198005"/>
                </a:lnTo>
                <a:lnTo>
                  <a:pt x="469327" y="197713"/>
                </a:lnTo>
                <a:close/>
              </a:path>
              <a:path w="492271" h="415295">
                <a:moveTo>
                  <a:pt x="98971" y="73634"/>
                </a:moveTo>
                <a:lnTo>
                  <a:pt x="66687" y="73634"/>
                </a:lnTo>
                <a:lnTo>
                  <a:pt x="67081" y="75501"/>
                </a:lnTo>
                <a:lnTo>
                  <a:pt x="67651" y="77000"/>
                </a:lnTo>
                <a:lnTo>
                  <a:pt x="67719" y="143747"/>
                </a:lnTo>
                <a:lnTo>
                  <a:pt x="67843" y="185572"/>
                </a:lnTo>
                <a:lnTo>
                  <a:pt x="66052" y="187731"/>
                </a:lnTo>
                <a:lnTo>
                  <a:pt x="471631" y="187731"/>
                </a:lnTo>
                <a:lnTo>
                  <a:pt x="471575" y="186550"/>
                </a:lnTo>
                <a:lnTo>
                  <a:pt x="426021" y="186550"/>
                </a:lnTo>
                <a:lnTo>
                  <a:pt x="426021" y="138214"/>
                </a:lnTo>
                <a:lnTo>
                  <a:pt x="98971" y="138214"/>
                </a:lnTo>
                <a:lnTo>
                  <a:pt x="98971" y="73634"/>
                </a:lnTo>
                <a:close/>
              </a:path>
              <a:path w="492271" h="415295">
                <a:moveTo>
                  <a:pt x="471595" y="73825"/>
                </a:moveTo>
                <a:lnTo>
                  <a:pt x="460743" y="73825"/>
                </a:lnTo>
                <a:lnTo>
                  <a:pt x="460743" y="91744"/>
                </a:lnTo>
                <a:lnTo>
                  <a:pt x="460362" y="91998"/>
                </a:lnTo>
                <a:lnTo>
                  <a:pt x="459879" y="92608"/>
                </a:lnTo>
                <a:lnTo>
                  <a:pt x="447115" y="95200"/>
                </a:lnTo>
                <a:lnTo>
                  <a:pt x="441671" y="103534"/>
                </a:lnTo>
                <a:lnTo>
                  <a:pt x="440827" y="122400"/>
                </a:lnTo>
                <a:lnTo>
                  <a:pt x="440804" y="163944"/>
                </a:lnTo>
                <a:lnTo>
                  <a:pt x="442849" y="166116"/>
                </a:lnTo>
                <a:lnTo>
                  <a:pt x="458076" y="167487"/>
                </a:lnTo>
                <a:lnTo>
                  <a:pt x="459308" y="167868"/>
                </a:lnTo>
                <a:lnTo>
                  <a:pt x="461302" y="168287"/>
                </a:lnTo>
                <a:lnTo>
                  <a:pt x="461302" y="186550"/>
                </a:lnTo>
                <a:lnTo>
                  <a:pt x="471575" y="186550"/>
                </a:lnTo>
                <a:lnTo>
                  <a:pt x="471375" y="181559"/>
                </a:lnTo>
                <a:lnTo>
                  <a:pt x="471614" y="175183"/>
                </a:lnTo>
                <a:lnTo>
                  <a:pt x="471614" y="168021"/>
                </a:lnTo>
                <a:lnTo>
                  <a:pt x="475145" y="167690"/>
                </a:lnTo>
                <a:lnTo>
                  <a:pt x="477672" y="167335"/>
                </a:lnTo>
                <a:lnTo>
                  <a:pt x="481159" y="167207"/>
                </a:lnTo>
                <a:lnTo>
                  <a:pt x="489465" y="162002"/>
                </a:lnTo>
                <a:lnTo>
                  <a:pt x="492241" y="144404"/>
                </a:lnTo>
                <a:lnTo>
                  <a:pt x="492271" y="105562"/>
                </a:lnTo>
                <a:lnTo>
                  <a:pt x="485567" y="94478"/>
                </a:lnTo>
                <a:lnTo>
                  <a:pt x="471614" y="92532"/>
                </a:lnTo>
                <a:lnTo>
                  <a:pt x="471614" y="85547"/>
                </a:lnTo>
                <a:lnTo>
                  <a:pt x="471401" y="79883"/>
                </a:lnTo>
                <a:lnTo>
                  <a:pt x="471516" y="75501"/>
                </a:lnTo>
                <a:lnTo>
                  <a:pt x="471595" y="73825"/>
                </a:lnTo>
                <a:close/>
              </a:path>
              <a:path w="492271" h="415295">
                <a:moveTo>
                  <a:pt x="425137" y="31546"/>
                </a:moveTo>
                <a:lnTo>
                  <a:pt x="393839" y="31546"/>
                </a:lnTo>
                <a:lnTo>
                  <a:pt x="393839" y="138214"/>
                </a:lnTo>
                <a:lnTo>
                  <a:pt x="426021" y="138214"/>
                </a:lnTo>
                <a:lnTo>
                  <a:pt x="426021" y="73825"/>
                </a:lnTo>
                <a:lnTo>
                  <a:pt x="471595" y="73825"/>
                </a:lnTo>
                <a:lnTo>
                  <a:pt x="471995" y="65379"/>
                </a:lnTo>
                <a:lnTo>
                  <a:pt x="469514" y="62839"/>
                </a:lnTo>
                <a:lnTo>
                  <a:pt x="462007" y="62839"/>
                </a:lnTo>
                <a:lnTo>
                  <a:pt x="450138" y="62578"/>
                </a:lnTo>
                <a:lnTo>
                  <a:pt x="437995" y="59918"/>
                </a:lnTo>
                <a:lnTo>
                  <a:pt x="425333" y="52891"/>
                </a:lnTo>
                <a:lnTo>
                  <a:pt x="425228" y="37970"/>
                </a:lnTo>
                <a:lnTo>
                  <a:pt x="425137" y="31546"/>
                </a:lnTo>
                <a:close/>
              </a:path>
              <a:path w="492271" h="415295">
                <a:moveTo>
                  <a:pt x="24409" y="62369"/>
                </a:moveTo>
                <a:lnTo>
                  <a:pt x="20561" y="64998"/>
                </a:lnTo>
                <a:lnTo>
                  <a:pt x="21907" y="79883"/>
                </a:lnTo>
                <a:lnTo>
                  <a:pt x="21499" y="85547"/>
                </a:lnTo>
                <a:lnTo>
                  <a:pt x="21463" y="92176"/>
                </a:lnTo>
                <a:lnTo>
                  <a:pt x="32404" y="92176"/>
                </a:lnTo>
                <a:lnTo>
                  <a:pt x="31496" y="91948"/>
                </a:lnTo>
                <a:lnTo>
                  <a:pt x="31428" y="85547"/>
                </a:lnTo>
                <a:lnTo>
                  <a:pt x="31596" y="79883"/>
                </a:lnTo>
                <a:lnTo>
                  <a:pt x="31848" y="77038"/>
                </a:lnTo>
                <a:lnTo>
                  <a:pt x="32067" y="73634"/>
                </a:lnTo>
                <a:lnTo>
                  <a:pt x="98971" y="73634"/>
                </a:lnTo>
                <a:lnTo>
                  <a:pt x="98971" y="63049"/>
                </a:lnTo>
                <a:lnTo>
                  <a:pt x="45109" y="63049"/>
                </a:lnTo>
                <a:lnTo>
                  <a:pt x="32753" y="62776"/>
                </a:lnTo>
                <a:lnTo>
                  <a:pt x="24409" y="62369"/>
                </a:lnTo>
                <a:close/>
              </a:path>
              <a:path w="492271" h="415295">
                <a:moveTo>
                  <a:pt x="402691" y="0"/>
                </a:moveTo>
                <a:lnTo>
                  <a:pt x="78520" y="1097"/>
                </a:lnTo>
                <a:lnTo>
                  <a:pt x="69921" y="8302"/>
                </a:lnTo>
                <a:lnTo>
                  <a:pt x="67742" y="25926"/>
                </a:lnTo>
                <a:lnTo>
                  <a:pt x="67168" y="37970"/>
                </a:lnTo>
                <a:lnTo>
                  <a:pt x="64434" y="50252"/>
                </a:lnTo>
                <a:lnTo>
                  <a:pt x="57782" y="62967"/>
                </a:lnTo>
                <a:lnTo>
                  <a:pt x="45109" y="63049"/>
                </a:lnTo>
                <a:lnTo>
                  <a:pt x="98971" y="63049"/>
                </a:lnTo>
                <a:lnTo>
                  <a:pt x="98971" y="31546"/>
                </a:lnTo>
                <a:lnTo>
                  <a:pt x="425137" y="31546"/>
                </a:lnTo>
                <a:lnTo>
                  <a:pt x="425028" y="25926"/>
                </a:lnTo>
                <a:lnTo>
                  <a:pt x="424701" y="12989"/>
                </a:lnTo>
                <a:lnTo>
                  <a:pt x="418570" y="2613"/>
                </a:lnTo>
                <a:lnTo>
                  <a:pt x="402691" y="0"/>
                </a:lnTo>
                <a:close/>
              </a:path>
              <a:path w="492271" h="415295">
                <a:moveTo>
                  <a:pt x="469328" y="62649"/>
                </a:moveTo>
                <a:lnTo>
                  <a:pt x="462007" y="62839"/>
                </a:lnTo>
                <a:lnTo>
                  <a:pt x="469514" y="62839"/>
                </a:lnTo>
                <a:lnTo>
                  <a:pt x="469328" y="62649"/>
                </a:lnTo>
                <a:close/>
              </a:path>
            </a:pathLst>
          </a:custGeom>
          <a:solidFill>
            <a:srgbClr val="EBDFE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3" name="object 23"/>
          <p:cNvSpPr/>
          <p:nvPr/>
        </p:nvSpPr>
        <p:spPr>
          <a:xfrm>
            <a:off x="1157864" y="4445598"/>
            <a:ext cx="591400" cy="591411"/>
          </a:xfrm>
          <a:custGeom>
            <a:avLst/>
            <a:gdLst/>
            <a:ahLst/>
            <a:cxnLst/>
            <a:rect l="l" t="t" r="r" b="b"/>
            <a:pathLst>
              <a:path w="664933" h="664946">
                <a:moveTo>
                  <a:pt x="332460" y="0"/>
                </a:moveTo>
                <a:lnTo>
                  <a:pt x="278532" y="4351"/>
                </a:lnTo>
                <a:lnTo>
                  <a:pt x="227375" y="16950"/>
                </a:lnTo>
                <a:lnTo>
                  <a:pt x="179674" y="37110"/>
                </a:lnTo>
                <a:lnTo>
                  <a:pt x="136112" y="64149"/>
                </a:lnTo>
                <a:lnTo>
                  <a:pt x="97374" y="97380"/>
                </a:lnTo>
                <a:lnTo>
                  <a:pt x="64144" y="136120"/>
                </a:lnTo>
                <a:lnTo>
                  <a:pt x="37107" y="179684"/>
                </a:lnTo>
                <a:lnTo>
                  <a:pt x="16948" y="227387"/>
                </a:lnTo>
                <a:lnTo>
                  <a:pt x="4351" y="278545"/>
                </a:lnTo>
                <a:lnTo>
                  <a:pt x="0" y="332473"/>
                </a:lnTo>
                <a:lnTo>
                  <a:pt x="1102" y="359740"/>
                </a:lnTo>
                <a:lnTo>
                  <a:pt x="9661" y="412369"/>
                </a:lnTo>
                <a:lnTo>
                  <a:pt x="26125" y="461885"/>
                </a:lnTo>
                <a:lnTo>
                  <a:pt x="49809" y="507604"/>
                </a:lnTo>
                <a:lnTo>
                  <a:pt x="80027" y="548841"/>
                </a:lnTo>
                <a:lnTo>
                  <a:pt x="116097" y="584913"/>
                </a:lnTo>
                <a:lnTo>
                  <a:pt x="157332" y="615133"/>
                </a:lnTo>
                <a:lnTo>
                  <a:pt x="203050" y="638818"/>
                </a:lnTo>
                <a:lnTo>
                  <a:pt x="252565" y="655283"/>
                </a:lnTo>
                <a:lnTo>
                  <a:pt x="305193" y="663844"/>
                </a:lnTo>
                <a:lnTo>
                  <a:pt x="332460" y="664946"/>
                </a:lnTo>
                <a:lnTo>
                  <a:pt x="359728" y="663844"/>
                </a:lnTo>
                <a:lnTo>
                  <a:pt x="412356" y="655283"/>
                </a:lnTo>
                <a:lnTo>
                  <a:pt x="461872" y="638818"/>
                </a:lnTo>
                <a:lnTo>
                  <a:pt x="507591" y="615133"/>
                </a:lnTo>
                <a:lnTo>
                  <a:pt x="548829" y="584913"/>
                </a:lnTo>
                <a:lnTo>
                  <a:pt x="584900" y="548841"/>
                </a:lnTo>
                <a:lnTo>
                  <a:pt x="615120" y="507604"/>
                </a:lnTo>
                <a:lnTo>
                  <a:pt x="638806" y="461885"/>
                </a:lnTo>
                <a:lnTo>
                  <a:pt x="655271" y="412369"/>
                </a:lnTo>
                <a:lnTo>
                  <a:pt x="663831" y="359740"/>
                </a:lnTo>
                <a:lnTo>
                  <a:pt x="664933" y="332473"/>
                </a:lnTo>
                <a:lnTo>
                  <a:pt x="663831" y="305205"/>
                </a:lnTo>
                <a:lnTo>
                  <a:pt x="655271" y="252577"/>
                </a:lnTo>
                <a:lnTo>
                  <a:pt x="638806" y="203061"/>
                </a:lnTo>
                <a:lnTo>
                  <a:pt x="615120" y="157342"/>
                </a:lnTo>
                <a:lnTo>
                  <a:pt x="584900" y="116104"/>
                </a:lnTo>
                <a:lnTo>
                  <a:pt x="548829" y="80033"/>
                </a:lnTo>
                <a:lnTo>
                  <a:pt x="507591" y="49812"/>
                </a:lnTo>
                <a:lnTo>
                  <a:pt x="461872" y="26127"/>
                </a:lnTo>
                <a:lnTo>
                  <a:pt x="412356" y="9662"/>
                </a:lnTo>
                <a:lnTo>
                  <a:pt x="359728" y="1102"/>
                </a:lnTo>
                <a:lnTo>
                  <a:pt x="332460" y="0"/>
                </a:lnTo>
                <a:close/>
              </a:path>
            </a:pathLst>
          </a:custGeom>
          <a:solidFill>
            <a:srgbClr val="88689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4" name="object 24"/>
          <p:cNvSpPr/>
          <p:nvPr/>
        </p:nvSpPr>
        <p:spPr>
          <a:xfrm>
            <a:off x="1294804" y="4556168"/>
            <a:ext cx="317008" cy="383927"/>
          </a:xfrm>
          <a:custGeom>
            <a:avLst/>
            <a:gdLst/>
            <a:ahLst/>
            <a:cxnLst/>
            <a:rect l="l" t="t" r="r" b="b"/>
            <a:pathLst>
              <a:path w="356425" h="431664">
                <a:moveTo>
                  <a:pt x="177661" y="0"/>
                </a:moveTo>
                <a:lnTo>
                  <a:pt x="137134" y="3359"/>
                </a:lnTo>
                <a:lnTo>
                  <a:pt x="95579" y="12108"/>
                </a:lnTo>
                <a:lnTo>
                  <a:pt x="52773" y="26393"/>
                </a:lnTo>
                <a:lnTo>
                  <a:pt x="22976" y="52315"/>
                </a:lnTo>
                <a:lnTo>
                  <a:pt x="14749" y="91946"/>
                </a:lnTo>
                <a:lnTo>
                  <a:pt x="13058" y="104532"/>
                </a:lnTo>
                <a:lnTo>
                  <a:pt x="11285" y="117107"/>
                </a:lnTo>
                <a:lnTo>
                  <a:pt x="9449" y="129675"/>
                </a:lnTo>
                <a:lnTo>
                  <a:pt x="7571" y="142237"/>
                </a:lnTo>
                <a:lnTo>
                  <a:pt x="1863" y="179913"/>
                </a:lnTo>
                <a:lnTo>
                  <a:pt x="79" y="191936"/>
                </a:lnTo>
                <a:lnTo>
                  <a:pt x="0" y="376562"/>
                </a:lnTo>
                <a:lnTo>
                  <a:pt x="5998" y="377365"/>
                </a:lnTo>
                <a:lnTo>
                  <a:pt x="17589" y="380162"/>
                </a:lnTo>
                <a:lnTo>
                  <a:pt x="30625" y="386723"/>
                </a:lnTo>
                <a:lnTo>
                  <a:pt x="31449" y="397215"/>
                </a:lnTo>
                <a:lnTo>
                  <a:pt x="32248" y="407923"/>
                </a:lnTo>
                <a:lnTo>
                  <a:pt x="34530" y="417782"/>
                </a:lnTo>
                <a:lnTo>
                  <a:pt x="39807" y="425734"/>
                </a:lnTo>
                <a:lnTo>
                  <a:pt x="49589" y="430715"/>
                </a:lnTo>
                <a:lnTo>
                  <a:pt x="65386" y="431664"/>
                </a:lnTo>
                <a:lnTo>
                  <a:pt x="76545" y="426387"/>
                </a:lnTo>
                <a:lnTo>
                  <a:pt x="82038" y="417271"/>
                </a:lnTo>
                <a:lnTo>
                  <a:pt x="83954" y="405674"/>
                </a:lnTo>
                <a:lnTo>
                  <a:pt x="84332" y="394305"/>
                </a:lnTo>
                <a:lnTo>
                  <a:pt x="84404" y="392621"/>
                </a:lnTo>
                <a:lnTo>
                  <a:pt x="85394" y="380473"/>
                </a:lnTo>
                <a:lnTo>
                  <a:pt x="328380" y="380473"/>
                </a:lnTo>
                <a:lnTo>
                  <a:pt x="328407" y="380142"/>
                </a:lnTo>
                <a:lnTo>
                  <a:pt x="353644" y="377286"/>
                </a:lnTo>
                <a:lnTo>
                  <a:pt x="354507" y="374974"/>
                </a:lnTo>
                <a:lnTo>
                  <a:pt x="355752" y="373183"/>
                </a:lnTo>
                <a:lnTo>
                  <a:pt x="356037" y="356044"/>
                </a:lnTo>
                <a:lnTo>
                  <a:pt x="356258" y="340700"/>
                </a:lnTo>
                <a:lnTo>
                  <a:pt x="356424" y="325339"/>
                </a:lnTo>
                <a:lnTo>
                  <a:pt x="356425" y="320275"/>
                </a:lnTo>
                <a:lnTo>
                  <a:pt x="302488" y="320275"/>
                </a:lnTo>
                <a:lnTo>
                  <a:pt x="297196" y="319521"/>
                </a:lnTo>
                <a:lnTo>
                  <a:pt x="52371" y="319521"/>
                </a:lnTo>
                <a:lnTo>
                  <a:pt x="42087" y="314878"/>
                </a:lnTo>
                <a:lnTo>
                  <a:pt x="36179" y="303999"/>
                </a:lnTo>
                <a:lnTo>
                  <a:pt x="35215" y="285655"/>
                </a:lnTo>
                <a:lnTo>
                  <a:pt x="43554" y="275871"/>
                </a:lnTo>
                <a:lnTo>
                  <a:pt x="57632" y="271698"/>
                </a:lnTo>
                <a:lnTo>
                  <a:pt x="356334" y="271698"/>
                </a:lnTo>
                <a:lnTo>
                  <a:pt x="356223" y="263533"/>
                </a:lnTo>
                <a:lnTo>
                  <a:pt x="355878" y="247945"/>
                </a:lnTo>
                <a:lnTo>
                  <a:pt x="355383" y="232283"/>
                </a:lnTo>
                <a:lnTo>
                  <a:pt x="354723" y="216538"/>
                </a:lnTo>
                <a:lnTo>
                  <a:pt x="354364" y="209767"/>
                </a:lnTo>
                <a:lnTo>
                  <a:pt x="292758" y="209767"/>
                </a:lnTo>
                <a:lnTo>
                  <a:pt x="284683" y="209684"/>
                </a:lnTo>
                <a:lnTo>
                  <a:pt x="58663" y="209670"/>
                </a:lnTo>
                <a:lnTo>
                  <a:pt x="43516" y="208541"/>
                </a:lnTo>
                <a:lnTo>
                  <a:pt x="36015" y="203573"/>
                </a:lnTo>
                <a:lnTo>
                  <a:pt x="34367" y="191936"/>
                </a:lnTo>
                <a:lnTo>
                  <a:pt x="36773" y="170803"/>
                </a:lnTo>
                <a:lnTo>
                  <a:pt x="38366" y="159307"/>
                </a:lnTo>
                <a:lnTo>
                  <a:pt x="41592" y="135295"/>
                </a:lnTo>
                <a:lnTo>
                  <a:pt x="46980" y="94356"/>
                </a:lnTo>
                <a:lnTo>
                  <a:pt x="52510" y="84289"/>
                </a:lnTo>
                <a:lnTo>
                  <a:pt x="63717" y="78228"/>
                </a:lnTo>
                <a:lnTo>
                  <a:pt x="82755" y="76365"/>
                </a:lnTo>
                <a:lnTo>
                  <a:pt x="339901" y="76365"/>
                </a:lnTo>
                <a:lnTo>
                  <a:pt x="338750" y="69544"/>
                </a:lnTo>
                <a:lnTo>
                  <a:pt x="336054" y="55049"/>
                </a:lnTo>
                <a:lnTo>
                  <a:pt x="140212" y="55049"/>
                </a:lnTo>
                <a:lnTo>
                  <a:pt x="127523" y="54870"/>
                </a:lnTo>
                <a:lnTo>
                  <a:pt x="114858" y="54325"/>
                </a:lnTo>
                <a:lnTo>
                  <a:pt x="108369" y="53931"/>
                </a:lnTo>
                <a:lnTo>
                  <a:pt x="102235" y="47848"/>
                </a:lnTo>
                <a:lnTo>
                  <a:pt x="95935" y="44368"/>
                </a:lnTo>
                <a:lnTo>
                  <a:pt x="101917" y="40634"/>
                </a:lnTo>
                <a:lnTo>
                  <a:pt x="107835" y="33789"/>
                </a:lnTo>
                <a:lnTo>
                  <a:pt x="142474" y="33180"/>
                </a:lnTo>
                <a:lnTo>
                  <a:pt x="320621" y="33084"/>
                </a:lnTo>
                <a:lnTo>
                  <a:pt x="319889" y="32370"/>
                </a:lnTo>
                <a:lnTo>
                  <a:pt x="308229" y="25838"/>
                </a:lnTo>
                <a:lnTo>
                  <a:pt x="269498" y="12294"/>
                </a:lnTo>
                <a:lnTo>
                  <a:pt x="230490" y="3650"/>
                </a:lnTo>
                <a:lnTo>
                  <a:pt x="190981" y="52"/>
                </a:lnTo>
                <a:lnTo>
                  <a:pt x="177661" y="0"/>
                </a:lnTo>
                <a:close/>
              </a:path>
              <a:path w="356425" h="431664">
                <a:moveTo>
                  <a:pt x="328380" y="380473"/>
                </a:moveTo>
                <a:lnTo>
                  <a:pt x="85394" y="380473"/>
                </a:lnTo>
                <a:lnTo>
                  <a:pt x="273418" y="383459"/>
                </a:lnTo>
                <a:lnTo>
                  <a:pt x="274128" y="394305"/>
                </a:lnTo>
                <a:lnTo>
                  <a:pt x="292183" y="430098"/>
                </a:lnTo>
                <a:lnTo>
                  <a:pt x="308807" y="431590"/>
                </a:lnTo>
                <a:lnTo>
                  <a:pt x="319712" y="426230"/>
                </a:lnTo>
                <a:lnTo>
                  <a:pt x="325093" y="417036"/>
                </a:lnTo>
                <a:lnTo>
                  <a:pt x="326981" y="405375"/>
                </a:lnTo>
                <a:lnTo>
                  <a:pt x="327409" y="392621"/>
                </a:lnTo>
                <a:lnTo>
                  <a:pt x="328380" y="380473"/>
                </a:lnTo>
                <a:close/>
              </a:path>
              <a:path w="356425" h="431664">
                <a:moveTo>
                  <a:pt x="356341" y="272222"/>
                </a:moveTo>
                <a:lnTo>
                  <a:pt x="303919" y="272222"/>
                </a:lnTo>
                <a:lnTo>
                  <a:pt x="314528" y="276197"/>
                </a:lnTo>
                <a:lnTo>
                  <a:pt x="321093" y="286717"/>
                </a:lnTo>
                <a:lnTo>
                  <a:pt x="322843" y="305391"/>
                </a:lnTo>
                <a:lnTo>
                  <a:pt x="315345" y="315796"/>
                </a:lnTo>
                <a:lnTo>
                  <a:pt x="302488" y="320275"/>
                </a:lnTo>
                <a:lnTo>
                  <a:pt x="356425" y="320275"/>
                </a:lnTo>
                <a:lnTo>
                  <a:pt x="356341" y="272222"/>
                </a:lnTo>
                <a:close/>
              </a:path>
              <a:path w="356425" h="431664">
                <a:moveTo>
                  <a:pt x="356334" y="271698"/>
                </a:moveTo>
                <a:lnTo>
                  <a:pt x="57632" y="271698"/>
                </a:lnTo>
                <a:lnTo>
                  <a:pt x="65106" y="273287"/>
                </a:lnTo>
                <a:lnTo>
                  <a:pt x="73797" y="278963"/>
                </a:lnTo>
                <a:lnTo>
                  <a:pt x="78596" y="290256"/>
                </a:lnTo>
                <a:lnTo>
                  <a:pt x="78521" y="309038"/>
                </a:lnTo>
                <a:lnTo>
                  <a:pt x="69056" y="317039"/>
                </a:lnTo>
                <a:lnTo>
                  <a:pt x="52371" y="319521"/>
                </a:lnTo>
                <a:lnTo>
                  <a:pt x="297196" y="319521"/>
                </a:lnTo>
                <a:lnTo>
                  <a:pt x="293702" y="319023"/>
                </a:lnTo>
                <a:lnTo>
                  <a:pt x="284338" y="313450"/>
                </a:lnTo>
                <a:lnTo>
                  <a:pt x="279419" y="302091"/>
                </a:lnTo>
                <a:lnTo>
                  <a:pt x="279223" y="283448"/>
                </a:lnTo>
                <a:lnTo>
                  <a:pt x="288501" y="274876"/>
                </a:lnTo>
                <a:lnTo>
                  <a:pt x="303919" y="272222"/>
                </a:lnTo>
                <a:lnTo>
                  <a:pt x="356341" y="272222"/>
                </a:lnTo>
                <a:lnTo>
                  <a:pt x="356334" y="271698"/>
                </a:lnTo>
                <a:close/>
              </a:path>
              <a:path w="356425" h="431664">
                <a:moveTo>
                  <a:pt x="339903" y="76375"/>
                </a:moveTo>
                <a:lnTo>
                  <a:pt x="286009" y="76375"/>
                </a:lnTo>
                <a:lnTo>
                  <a:pt x="299886" y="79151"/>
                </a:lnTo>
                <a:lnTo>
                  <a:pt x="308307" y="87859"/>
                </a:lnTo>
                <a:lnTo>
                  <a:pt x="312241" y="103780"/>
                </a:lnTo>
                <a:lnTo>
                  <a:pt x="313613" y="115856"/>
                </a:lnTo>
                <a:lnTo>
                  <a:pt x="315163" y="127993"/>
                </a:lnTo>
                <a:lnTo>
                  <a:pt x="316850" y="140261"/>
                </a:lnTo>
                <a:lnTo>
                  <a:pt x="320467" y="165461"/>
                </a:lnTo>
                <a:lnTo>
                  <a:pt x="322315" y="178533"/>
                </a:lnTo>
                <a:lnTo>
                  <a:pt x="324123" y="191936"/>
                </a:lnTo>
                <a:lnTo>
                  <a:pt x="324020" y="192475"/>
                </a:lnTo>
                <a:lnTo>
                  <a:pt x="321611" y="202348"/>
                </a:lnTo>
                <a:lnTo>
                  <a:pt x="311823" y="208163"/>
                </a:lnTo>
                <a:lnTo>
                  <a:pt x="292758" y="209767"/>
                </a:lnTo>
                <a:lnTo>
                  <a:pt x="354364" y="209767"/>
                </a:lnTo>
                <a:lnTo>
                  <a:pt x="351595" y="168710"/>
                </a:lnTo>
                <a:lnTo>
                  <a:pt x="346412" y="119796"/>
                </a:lnTo>
                <a:lnTo>
                  <a:pt x="341605" y="86459"/>
                </a:lnTo>
                <a:lnTo>
                  <a:pt x="339903" y="76375"/>
                </a:lnTo>
                <a:close/>
              </a:path>
              <a:path w="356425" h="431664">
                <a:moveTo>
                  <a:pt x="241962" y="209531"/>
                </a:moveTo>
                <a:lnTo>
                  <a:pt x="178460" y="209684"/>
                </a:lnTo>
                <a:lnTo>
                  <a:pt x="284683" y="209684"/>
                </a:lnTo>
                <a:lnTo>
                  <a:pt x="241962" y="209531"/>
                </a:lnTo>
                <a:close/>
              </a:path>
              <a:path w="356425" h="431664">
                <a:moveTo>
                  <a:pt x="339901" y="76365"/>
                </a:moveTo>
                <a:lnTo>
                  <a:pt x="82755" y="76365"/>
                </a:lnTo>
                <a:lnTo>
                  <a:pt x="196558" y="76848"/>
                </a:lnTo>
                <a:lnTo>
                  <a:pt x="339903" y="76375"/>
                </a:lnTo>
                <a:close/>
              </a:path>
              <a:path w="356425" h="431664">
                <a:moveTo>
                  <a:pt x="177901" y="54807"/>
                </a:moveTo>
                <a:lnTo>
                  <a:pt x="140212" y="55049"/>
                </a:lnTo>
                <a:lnTo>
                  <a:pt x="336054" y="55049"/>
                </a:lnTo>
                <a:lnTo>
                  <a:pt x="216009" y="55041"/>
                </a:lnTo>
                <a:lnTo>
                  <a:pt x="177901" y="54807"/>
                </a:lnTo>
                <a:close/>
              </a:path>
              <a:path w="356425" h="431664">
                <a:moveTo>
                  <a:pt x="320621" y="33084"/>
                </a:moveTo>
                <a:lnTo>
                  <a:pt x="205976" y="33084"/>
                </a:lnTo>
                <a:lnTo>
                  <a:pt x="250075" y="33789"/>
                </a:lnTo>
                <a:lnTo>
                  <a:pt x="255930" y="40647"/>
                </a:lnTo>
                <a:lnTo>
                  <a:pt x="261848" y="44393"/>
                </a:lnTo>
                <a:lnTo>
                  <a:pt x="255562" y="47860"/>
                </a:lnTo>
                <a:lnTo>
                  <a:pt x="249428" y="53944"/>
                </a:lnTo>
                <a:lnTo>
                  <a:pt x="241374" y="54413"/>
                </a:lnTo>
                <a:lnTo>
                  <a:pt x="228701" y="54889"/>
                </a:lnTo>
                <a:lnTo>
                  <a:pt x="216009" y="55041"/>
                </a:lnTo>
                <a:lnTo>
                  <a:pt x="336052" y="55041"/>
                </a:lnTo>
                <a:lnTo>
                  <a:pt x="335571" y="52451"/>
                </a:lnTo>
                <a:lnTo>
                  <a:pt x="329016" y="41264"/>
                </a:lnTo>
                <a:lnTo>
                  <a:pt x="320621" y="33084"/>
                </a:lnTo>
                <a:close/>
              </a:path>
            </a:pathLst>
          </a:custGeom>
          <a:solidFill>
            <a:srgbClr val="EBDFE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5" name="object 25"/>
          <p:cNvSpPr/>
          <p:nvPr/>
        </p:nvSpPr>
        <p:spPr>
          <a:xfrm>
            <a:off x="1151220" y="3101792"/>
            <a:ext cx="598312" cy="598301"/>
          </a:xfrm>
          <a:custGeom>
            <a:avLst/>
            <a:gdLst/>
            <a:ahLst/>
            <a:cxnLst/>
            <a:rect l="l" t="t" r="r" b="b"/>
            <a:pathLst>
              <a:path w="672706" h="672693">
                <a:moveTo>
                  <a:pt x="336359" y="0"/>
                </a:moveTo>
                <a:lnTo>
                  <a:pt x="281801" y="4402"/>
                </a:lnTo>
                <a:lnTo>
                  <a:pt x="230045" y="17146"/>
                </a:lnTo>
                <a:lnTo>
                  <a:pt x="181784" y="37541"/>
                </a:lnTo>
                <a:lnTo>
                  <a:pt x="137711" y="64894"/>
                </a:lnTo>
                <a:lnTo>
                  <a:pt x="98518" y="98512"/>
                </a:lnTo>
                <a:lnTo>
                  <a:pt x="64898" y="137703"/>
                </a:lnTo>
                <a:lnTo>
                  <a:pt x="37544" y="181774"/>
                </a:lnTo>
                <a:lnTo>
                  <a:pt x="17148" y="230033"/>
                </a:lnTo>
                <a:lnTo>
                  <a:pt x="4402" y="281788"/>
                </a:lnTo>
                <a:lnTo>
                  <a:pt x="0" y="336346"/>
                </a:lnTo>
                <a:lnTo>
                  <a:pt x="1115" y="363932"/>
                </a:lnTo>
                <a:lnTo>
                  <a:pt x="9775" y="417176"/>
                </a:lnTo>
                <a:lnTo>
                  <a:pt x="26433" y="467269"/>
                </a:lnTo>
                <a:lnTo>
                  <a:pt x="50395" y="513521"/>
                </a:lnTo>
                <a:lnTo>
                  <a:pt x="80968" y="555239"/>
                </a:lnTo>
                <a:lnTo>
                  <a:pt x="117461" y="591730"/>
                </a:lnTo>
                <a:lnTo>
                  <a:pt x="159181" y="622302"/>
                </a:lnTo>
                <a:lnTo>
                  <a:pt x="205434" y="646262"/>
                </a:lnTo>
                <a:lnTo>
                  <a:pt x="255529" y="662918"/>
                </a:lnTo>
                <a:lnTo>
                  <a:pt x="308773" y="671578"/>
                </a:lnTo>
                <a:lnTo>
                  <a:pt x="336359" y="672693"/>
                </a:lnTo>
                <a:lnTo>
                  <a:pt x="363945" y="671578"/>
                </a:lnTo>
                <a:lnTo>
                  <a:pt x="417188" y="662918"/>
                </a:lnTo>
                <a:lnTo>
                  <a:pt x="467282" y="646262"/>
                </a:lnTo>
                <a:lnTo>
                  <a:pt x="513534" y="622302"/>
                </a:lnTo>
                <a:lnTo>
                  <a:pt x="555251" y="591730"/>
                </a:lnTo>
                <a:lnTo>
                  <a:pt x="591742" y="555239"/>
                </a:lnTo>
                <a:lnTo>
                  <a:pt x="622314" y="513521"/>
                </a:lnTo>
                <a:lnTo>
                  <a:pt x="646275" y="467269"/>
                </a:lnTo>
                <a:lnTo>
                  <a:pt x="662931" y="417176"/>
                </a:lnTo>
                <a:lnTo>
                  <a:pt x="671591" y="363932"/>
                </a:lnTo>
                <a:lnTo>
                  <a:pt x="672706" y="336346"/>
                </a:lnTo>
                <a:lnTo>
                  <a:pt x="671591" y="308760"/>
                </a:lnTo>
                <a:lnTo>
                  <a:pt x="662931" y="255517"/>
                </a:lnTo>
                <a:lnTo>
                  <a:pt x="646275" y="205423"/>
                </a:lnTo>
                <a:lnTo>
                  <a:pt x="622314" y="159172"/>
                </a:lnTo>
                <a:lnTo>
                  <a:pt x="591742" y="117454"/>
                </a:lnTo>
                <a:lnTo>
                  <a:pt x="555251" y="80963"/>
                </a:lnTo>
                <a:lnTo>
                  <a:pt x="513534" y="50391"/>
                </a:lnTo>
                <a:lnTo>
                  <a:pt x="467282" y="26431"/>
                </a:lnTo>
                <a:lnTo>
                  <a:pt x="417188" y="9774"/>
                </a:lnTo>
                <a:lnTo>
                  <a:pt x="363945" y="1114"/>
                </a:lnTo>
                <a:lnTo>
                  <a:pt x="336359" y="0"/>
                </a:lnTo>
                <a:close/>
              </a:path>
            </a:pathLst>
          </a:custGeom>
          <a:solidFill>
            <a:srgbClr val="886891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6" name="object 26"/>
          <p:cNvSpPr/>
          <p:nvPr/>
        </p:nvSpPr>
        <p:spPr>
          <a:xfrm>
            <a:off x="1268969" y="3245862"/>
            <a:ext cx="369752" cy="310163"/>
          </a:xfrm>
          <a:custGeom>
            <a:avLst/>
            <a:gdLst/>
            <a:ahLst/>
            <a:cxnLst/>
            <a:rect l="l" t="t" r="r" b="b"/>
            <a:pathLst>
              <a:path w="415727" h="348729">
                <a:moveTo>
                  <a:pt x="383984" y="280377"/>
                </a:moveTo>
                <a:lnTo>
                  <a:pt x="34480" y="280377"/>
                </a:lnTo>
                <a:lnTo>
                  <a:pt x="34500" y="301910"/>
                </a:lnTo>
                <a:lnTo>
                  <a:pt x="42028" y="340324"/>
                </a:lnTo>
                <a:lnTo>
                  <a:pt x="55168" y="347662"/>
                </a:lnTo>
                <a:lnTo>
                  <a:pt x="56159" y="348246"/>
                </a:lnTo>
                <a:lnTo>
                  <a:pt x="93694" y="329172"/>
                </a:lnTo>
                <a:lnTo>
                  <a:pt x="97358" y="285051"/>
                </a:lnTo>
                <a:lnTo>
                  <a:pt x="97548" y="283019"/>
                </a:lnTo>
                <a:lnTo>
                  <a:pt x="97701" y="280619"/>
                </a:lnTo>
                <a:lnTo>
                  <a:pt x="383984" y="280619"/>
                </a:lnTo>
                <a:lnTo>
                  <a:pt x="383984" y="280377"/>
                </a:lnTo>
                <a:close/>
              </a:path>
              <a:path w="415727" h="348729">
                <a:moveTo>
                  <a:pt x="383984" y="280619"/>
                </a:moveTo>
                <a:lnTo>
                  <a:pt x="97701" y="280619"/>
                </a:lnTo>
                <a:lnTo>
                  <a:pt x="321949" y="285320"/>
                </a:lnTo>
                <a:lnTo>
                  <a:pt x="322034" y="312472"/>
                </a:lnTo>
                <a:lnTo>
                  <a:pt x="322110" y="321487"/>
                </a:lnTo>
                <a:lnTo>
                  <a:pt x="325521" y="333194"/>
                </a:lnTo>
                <a:lnTo>
                  <a:pt x="334011" y="342697"/>
                </a:lnTo>
                <a:lnTo>
                  <a:pt x="345935" y="348729"/>
                </a:lnTo>
                <a:lnTo>
                  <a:pt x="361276" y="348729"/>
                </a:lnTo>
                <a:lnTo>
                  <a:pt x="364486" y="347294"/>
                </a:lnTo>
                <a:lnTo>
                  <a:pt x="367690" y="346176"/>
                </a:lnTo>
                <a:lnTo>
                  <a:pt x="374112" y="342206"/>
                </a:lnTo>
                <a:lnTo>
                  <a:pt x="381672" y="332403"/>
                </a:lnTo>
                <a:lnTo>
                  <a:pt x="383995" y="318499"/>
                </a:lnTo>
                <a:lnTo>
                  <a:pt x="383984" y="280619"/>
                </a:lnTo>
                <a:close/>
              </a:path>
              <a:path w="415727" h="348729">
                <a:moveTo>
                  <a:pt x="312458" y="0"/>
                </a:moveTo>
                <a:lnTo>
                  <a:pt x="100908" y="1597"/>
                </a:lnTo>
                <a:lnTo>
                  <a:pt x="68468" y="41536"/>
                </a:lnTo>
                <a:lnTo>
                  <a:pt x="63949" y="53402"/>
                </a:lnTo>
                <a:lnTo>
                  <a:pt x="59326" y="65229"/>
                </a:lnTo>
                <a:lnTo>
                  <a:pt x="54628" y="77028"/>
                </a:lnTo>
                <a:lnTo>
                  <a:pt x="39376" y="114820"/>
                </a:lnTo>
                <a:lnTo>
                  <a:pt x="37833" y="117906"/>
                </a:lnTo>
                <a:lnTo>
                  <a:pt x="24257" y="123789"/>
                </a:lnTo>
                <a:lnTo>
                  <a:pt x="13975" y="131428"/>
                </a:lnTo>
                <a:lnTo>
                  <a:pt x="5880" y="141290"/>
                </a:lnTo>
                <a:lnTo>
                  <a:pt x="121" y="153189"/>
                </a:lnTo>
                <a:lnTo>
                  <a:pt x="0" y="280377"/>
                </a:lnTo>
                <a:lnTo>
                  <a:pt x="418465" y="280377"/>
                </a:lnTo>
                <a:lnTo>
                  <a:pt x="415727" y="210692"/>
                </a:lnTo>
                <a:lnTo>
                  <a:pt x="66548" y="210692"/>
                </a:lnTo>
                <a:lnTo>
                  <a:pt x="57120" y="209053"/>
                </a:lnTo>
                <a:lnTo>
                  <a:pt x="47081" y="202219"/>
                </a:lnTo>
                <a:lnTo>
                  <a:pt x="40552" y="190278"/>
                </a:lnTo>
                <a:lnTo>
                  <a:pt x="38743" y="173459"/>
                </a:lnTo>
                <a:lnTo>
                  <a:pt x="45097" y="162656"/>
                </a:lnTo>
                <a:lnTo>
                  <a:pt x="56636" y="155315"/>
                </a:lnTo>
                <a:lnTo>
                  <a:pt x="72940" y="152822"/>
                </a:lnTo>
                <a:lnTo>
                  <a:pt x="413454" y="152822"/>
                </a:lnTo>
                <a:lnTo>
                  <a:pt x="413030" y="142037"/>
                </a:lnTo>
                <a:lnTo>
                  <a:pt x="405081" y="132024"/>
                </a:lnTo>
                <a:lnTo>
                  <a:pt x="394949" y="124231"/>
                </a:lnTo>
                <a:lnTo>
                  <a:pt x="382651" y="118605"/>
                </a:lnTo>
                <a:lnTo>
                  <a:pt x="380638" y="117906"/>
                </a:lnTo>
                <a:lnTo>
                  <a:pt x="379681" y="116001"/>
                </a:lnTo>
                <a:lnTo>
                  <a:pt x="342760" y="116001"/>
                </a:lnTo>
                <a:lnTo>
                  <a:pt x="76802" y="110603"/>
                </a:lnTo>
                <a:lnTo>
                  <a:pt x="96608" y="57784"/>
                </a:lnTo>
                <a:lnTo>
                  <a:pt x="98513" y="52311"/>
                </a:lnTo>
                <a:lnTo>
                  <a:pt x="101819" y="43821"/>
                </a:lnTo>
                <a:lnTo>
                  <a:pt x="109775" y="34609"/>
                </a:lnTo>
                <a:lnTo>
                  <a:pt x="124438" y="31966"/>
                </a:lnTo>
                <a:lnTo>
                  <a:pt x="346083" y="31966"/>
                </a:lnTo>
                <a:lnTo>
                  <a:pt x="342398" y="23832"/>
                </a:lnTo>
                <a:lnTo>
                  <a:pt x="334963" y="13361"/>
                </a:lnTo>
                <a:lnTo>
                  <a:pt x="325169" y="5275"/>
                </a:lnTo>
                <a:lnTo>
                  <a:pt x="312458" y="0"/>
                </a:lnTo>
                <a:close/>
              </a:path>
              <a:path w="415727" h="348729">
                <a:moveTo>
                  <a:pt x="413454" y="152822"/>
                </a:moveTo>
                <a:lnTo>
                  <a:pt x="72940" y="152822"/>
                </a:lnTo>
                <a:lnTo>
                  <a:pt x="84426" y="158746"/>
                </a:lnTo>
                <a:lnTo>
                  <a:pt x="92383" y="169840"/>
                </a:lnTo>
                <a:lnTo>
                  <a:pt x="95298" y="185161"/>
                </a:lnTo>
                <a:lnTo>
                  <a:pt x="90378" y="198227"/>
                </a:lnTo>
                <a:lnTo>
                  <a:pt x="80238" y="207300"/>
                </a:lnTo>
                <a:lnTo>
                  <a:pt x="66548" y="210692"/>
                </a:lnTo>
                <a:lnTo>
                  <a:pt x="415727" y="210692"/>
                </a:lnTo>
                <a:lnTo>
                  <a:pt x="415719" y="210494"/>
                </a:lnTo>
                <a:lnTo>
                  <a:pt x="350120" y="210494"/>
                </a:lnTo>
                <a:lnTo>
                  <a:pt x="337094" y="205655"/>
                </a:lnTo>
                <a:lnTo>
                  <a:pt x="328092" y="195525"/>
                </a:lnTo>
                <a:lnTo>
                  <a:pt x="324700" y="181686"/>
                </a:lnTo>
                <a:lnTo>
                  <a:pt x="326223" y="172290"/>
                </a:lnTo>
                <a:lnTo>
                  <a:pt x="332887" y="161956"/>
                </a:lnTo>
                <a:lnTo>
                  <a:pt x="344610" y="155162"/>
                </a:lnTo>
                <a:lnTo>
                  <a:pt x="361135" y="153189"/>
                </a:lnTo>
                <a:lnTo>
                  <a:pt x="413468" y="153189"/>
                </a:lnTo>
                <a:lnTo>
                  <a:pt x="413454" y="152822"/>
                </a:lnTo>
                <a:close/>
              </a:path>
              <a:path w="415727" h="348729">
                <a:moveTo>
                  <a:pt x="413468" y="153189"/>
                </a:moveTo>
                <a:lnTo>
                  <a:pt x="361135" y="153189"/>
                </a:lnTo>
                <a:lnTo>
                  <a:pt x="371899" y="159543"/>
                </a:lnTo>
                <a:lnTo>
                  <a:pt x="379226" y="171120"/>
                </a:lnTo>
                <a:lnTo>
                  <a:pt x="381714" y="187416"/>
                </a:lnTo>
                <a:lnTo>
                  <a:pt x="376111" y="199346"/>
                </a:lnTo>
                <a:lnTo>
                  <a:pt x="365318" y="207508"/>
                </a:lnTo>
                <a:lnTo>
                  <a:pt x="350120" y="210494"/>
                </a:lnTo>
                <a:lnTo>
                  <a:pt x="415719" y="210494"/>
                </a:lnTo>
                <a:lnTo>
                  <a:pt x="413468" y="153189"/>
                </a:lnTo>
                <a:close/>
              </a:path>
              <a:path w="415727" h="348729">
                <a:moveTo>
                  <a:pt x="346083" y="31966"/>
                </a:moveTo>
                <a:lnTo>
                  <a:pt x="124438" y="31966"/>
                </a:lnTo>
                <a:lnTo>
                  <a:pt x="276930" y="32144"/>
                </a:lnTo>
                <a:lnTo>
                  <a:pt x="288581" y="32302"/>
                </a:lnTo>
                <a:lnTo>
                  <a:pt x="321144" y="54870"/>
                </a:lnTo>
                <a:lnTo>
                  <a:pt x="343204" y="114820"/>
                </a:lnTo>
                <a:lnTo>
                  <a:pt x="342912" y="115328"/>
                </a:lnTo>
                <a:lnTo>
                  <a:pt x="342760" y="116001"/>
                </a:lnTo>
                <a:lnTo>
                  <a:pt x="379681" y="116001"/>
                </a:lnTo>
                <a:lnTo>
                  <a:pt x="379044" y="114731"/>
                </a:lnTo>
                <a:lnTo>
                  <a:pt x="366485" y="83616"/>
                </a:lnTo>
                <a:lnTo>
                  <a:pt x="361761" y="71830"/>
                </a:lnTo>
                <a:lnTo>
                  <a:pt x="357092" y="60017"/>
                </a:lnTo>
                <a:lnTo>
                  <a:pt x="352506" y="48166"/>
                </a:lnTo>
                <a:lnTo>
                  <a:pt x="348030" y="36264"/>
                </a:lnTo>
                <a:lnTo>
                  <a:pt x="346083" y="31966"/>
                </a:lnTo>
                <a:close/>
              </a:path>
            </a:pathLst>
          </a:custGeom>
          <a:solidFill>
            <a:srgbClr val="EBDFE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7" name="object 27"/>
          <p:cNvSpPr/>
          <p:nvPr/>
        </p:nvSpPr>
        <p:spPr>
          <a:xfrm>
            <a:off x="1470842" y="3324005"/>
            <a:ext cx="92640" cy="22296"/>
          </a:xfrm>
          <a:custGeom>
            <a:avLst/>
            <a:gdLst/>
            <a:ahLst/>
            <a:cxnLst/>
            <a:rect l="l" t="t" r="r" b="b"/>
            <a:pathLst>
              <a:path w="104159" h="25069">
                <a:moveTo>
                  <a:pt x="67947" y="0"/>
                </a:moveTo>
                <a:lnTo>
                  <a:pt x="15082" y="2872"/>
                </a:lnTo>
                <a:lnTo>
                  <a:pt x="0" y="25069"/>
                </a:lnTo>
                <a:lnTo>
                  <a:pt x="104159" y="18120"/>
                </a:lnTo>
                <a:lnTo>
                  <a:pt x="97367" y="8598"/>
                </a:lnTo>
                <a:lnTo>
                  <a:pt x="85524" y="2353"/>
                </a:lnTo>
                <a:lnTo>
                  <a:pt x="67947" y="0"/>
                </a:lnTo>
                <a:close/>
              </a:path>
            </a:pathLst>
          </a:custGeom>
          <a:solidFill>
            <a:srgbClr val="EBDFE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8" name="object 28"/>
          <p:cNvSpPr/>
          <p:nvPr/>
        </p:nvSpPr>
        <p:spPr>
          <a:xfrm>
            <a:off x="1497639" y="3280006"/>
            <a:ext cx="40638" cy="37922"/>
          </a:xfrm>
          <a:custGeom>
            <a:avLst/>
            <a:gdLst/>
            <a:ahLst/>
            <a:cxnLst/>
            <a:rect l="l" t="t" r="r" b="b"/>
            <a:pathLst>
              <a:path w="45691" h="42637">
                <a:moveTo>
                  <a:pt x="13295" y="0"/>
                </a:moveTo>
                <a:lnTo>
                  <a:pt x="3653" y="8942"/>
                </a:lnTo>
                <a:lnTo>
                  <a:pt x="0" y="23874"/>
                </a:lnTo>
                <a:lnTo>
                  <a:pt x="4332" y="34377"/>
                </a:lnTo>
                <a:lnTo>
                  <a:pt x="14920" y="41114"/>
                </a:lnTo>
                <a:lnTo>
                  <a:pt x="32305" y="42637"/>
                </a:lnTo>
                <a:lnTo>
                  <a:pt x="42397" y="34368"/>
                </a:lnTo>
                <a:lnTo>
                  <a:pt x="45691" y="21362"/>
                </a:lnTo>
                <a:lnTo>
                  <a:pt x="45518" y="18232"/>
                </a:lnTo>
                <a:lnTo>
                  <a:pt x="41253" y="7701"/>
                </a:lnTo>
                <a:lnTo>
                  <a:pt x="30745" y="1169"/>
                </a:lnTo>
                <a:lnTo>
                  <a:pt x="13295" y="0"/>
                </a:lnTo>
                <a:close/>
              </a:path>
            </a:pathLst>
          </a:custGeom>
          <a:solidFill>
            <a:srgbClr val="EBDFEE"/>
          </a:solid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29" name="object 29"/>
          <p:cNvSpPr/>
          <p:nvPr/>
        </p:nvSpPr>
        <p:spPr>
          <a:xfrm>
            <a:off x="1" y="6098880"/>
            <a:ext cx="9143728" cy="75912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1"/>
          </a:p>
        </p:txBody>
      </p:sp>
      <p:sp>
        <p:nvSpPr>
          <p:cNvPr id="30" name="object 30"/>
          <p:cNvSpPr txBox="1"/>
          <p:nvPr/>
        </p:nvSpPr>
        <p:spPr>
          <a:xfrm>
            <a:off x="2739088" y="2005764"/>
            <a:ext cx="5424890" cy="542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s-ES_tradnl" sz="1423" dirty="0">
              <a:solidFill>
                <a:srgbClr val="595959"/>
              </a:solidFill>
            </a:endParaRPr>
          </a:p>
        </p:txBody>
      </p:sp>
      <p:sp>
        <p:nvSpPr>
          <p:cNvPr id="31" name="object 30"/>
          <p:cNvSpPr txBox="1"/>
          <p:nvPr/>
        </p:nvSpPr>
        <p:spPr>
          <a:xfrm>
            <a:off x="1770858" y="1097034"/>
            <a:ext cx="6736705" cy="31853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ES" sz="1601" b="1" dirty="0">
                <a:solidFill>
                  <a:srgbClr val="595959"/>
                </a:solidFill>
              </a:rPr>
              <a:t>Zona de Baja Emisión para </a:t>
            </a:r>
            <a:r>
              <a:rPr lang="es-ES" sz="1601" b="1" dirty="0" smtClean="0">
                <a:solidFill>
                  <a:srgbClr val="595959"/>
                </a:solidFill>
              </a:rPr>
              <a:t>camiones</a:t>
            </a:r>
            <a:r>
              <a:rPr lang="es-ES" sz="1601" dirty="0" smtClean="0">
                <a:solidFill>
                  <a:srgbClr val="595959"/>
                </a:solidFill>
              </a:rPr>
              <a:t>: </a:t>
            </a:r>
            <a:r>
              <a:rPr lang="es-ES" sz="1601" dirty="0">
                <a:solidFill>
                  <a:srgbClr val="595959"/>
                </a:solidFill>
              </a:rPr>
              <a:t>exigencia tecnológica para vehículos </a:t>
            </a:r>
            <a:r>
              <a:rPr lang="es-ES" sz="1601" dirty="0" smtClean="0">
                <a:solidFill>
                  <a:srgbClr val="595959"/>
                </a:solidFill>
              </a:rPr>
              <a:t>pesados mayores a 12 años dentro Anillo Américo Vespucio desde 2018.</a:t>
            </a:r>
            <a:endParaRPr lang="es-ES" sz="889" dirty="0">
              <a:solidFill>
                <a:srgbClr val="595959"/>
              </a:solidFill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ES" sz="1601" b="1" dirty="0" smtClean="0">
                <a:solidFill>
                  <a:srgbClr val="595959"/>
                </a:solidFill>
              </a:rPr>
              <a:t>GEC: Restricción </a:t>
            </a:r>
            <a:r>
              <a:rPr lang="es-ES" sz="1601" b="1" dirty="0">
                <a:solidFill>
                  <a:srgbClr val="595959"/>
                </a:solidFill>
              </a:rPr>
              <a:t>permanente a los vehículos con sello verde: </a:t>
            </a:r>
            <a:r>
              <a:rPr lang="es-ES" sz="1601" dirty="0" smtClean="0">
                <a:solidFill>
                  <a:srgbClr val="595959"/>
                </a:solidFill>
              </a:rPr>
              <a:t>Durante período </a:t>
            </a:r>
            <a:r>
              <a:rPr lang="es-ES" sz="1601" dirty="0">
                <a:solidFill>
                  <a:srgbClr val="595959"/>
                </a:solidFill>
              </a:rPr>
              <a:t>de Gestión de Episodios </a:t>
            </a:r>
            <a:r>
              <a:rPr lang="es-ES" sz="1601" dirty="0" smtClean="0">
                <a:solidFill>
                  <a:srgbClr val="595959"/>
                </a:solidFill>
              </a:rPr>
              <a:t>Críticos Mayo-Agosto eximiendo a los más limpios (inscritos después de septiembre de 2011)</a:t>
            </a: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ES" sz="1601" b="1" dirty="0" smtClean="0">
                <a:solidFill>
                  <a:srgbClr val="595959"/>
                </a:solidFill>
              </a:rPr>
              <a:t>GEC</a:t>
            </a:r>
            <a:r>
              <a:rPr lang="es-ES" sz="1601" b="1" dirty="0">
                <a:solidFill>
                  <a:srgbClr val="595959"/>
                </a:solidFill>
              </a:rPr>
              <a:t>: </a:t>
            </a:r>
            <a:r>
              <a:rPr lang="es-ES" sz="1601" b="1" dirty="0" smtClean="0">
                <a:solidFill>
                  <a:srgbClr val="595959"/>
                </a:solidFill>
              </a:rPr>
              <a:t>Restricción </a:t>
            </a:r>
            <a:r>
              <a:rPr lang="es-ES" sz="1601" b="1" dirty="0">
                <a:solidFill>
                  <a:srgbClr val="595959"/>
                </a:solidFill>
              </a:rPr>
              <a:t>permanente a </a:t>
            </a:r>
            <a:r>
              <a:rPr lang="es-ES" sz="1601" b="1" dirty="0" smtClean="0">
                <a:solidFill>
                  <a:srgbClr val="595959"/>
                </a:solidFill>
              </a:rPr>
              <a:t>motocicletas, </a:t>
            </a:r>
            <a:r>
              <a:rPr lang="es-ES" sz="1601" dirty="0">
                <a:solidFill>
                  <a:srgbClr val="595959"/>
                </a:solidFill>
              </a:rPr>
              <a:t>eximiendo a </a:t>
            </a:r>
            <a:r>
              <a:rPr lang="es-ES" sz="1601" dirty="0" smtClean="0">
                <a:solidFill>
                  <a:srgbClr val="595959"/>
                </a:solidFill>
              </a:rPr>
              <a:t>las </a:t>
            </a:r>
            <a:r>
              <a:rPr lang="es-ES" sz="1601" dirty="0">
                <a:solidFill>
                  <a:srgbClr val="595959"/>
                </a:solidFill>
              </a:rPr>
              <a:t>más </a:t>
            </a:r>
            <a:r>
              <a:rPr lang="es-ES" sz="1601" dirty="0" smtClean="0">
                <a:solidFill>
                  <a:srgbClr val="595959"/>
                </a:solidFill>
              </a:rPr>
              <a:t>limpias      inscritas </a:t>
            </a:r>
            <a:r>
              <a:rPr lang="es-ES" sz="1601" dirty="0">
                <a:solidFill>
                  <a:srgbClr val="595959"/>
                </a:solidFill>
              </a:rPr>
              <a:t>después de septiembre de </a:t>
            </a:r>
            <a:r>
              <a:rPr lang="es-ES" sz="1601" dirty="0" smtClean="0">
                <a:solidFill>
                  <a:srgbClr val="595959"/>
                </a:solidFill>
              </a:rPr>
              <a:t>2010.</a:t>
            </a:r>
            <a:endParaRPr lang="es-ES_tradnl" sz="1601" dirty="0">
              <a:solidFill>
                <a:srgbClr val="595959"/>
              </a:solidFill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ES" sz="1601" b="1" dirty="0">
                <a:solidFill>
                  <a:srgbClr val="595959"/>
                </a:solidFill>
              </a:rPr>
              <a:t>Exigencia tecnológica para </a:t>
            </a:r>
            <a:r>
              <a:rPr lang="es-ES" sz="1601" b="1" dirty="0" smtClean="0">
                <a:solidFill>
                  <a:srgbClr val="595959"/>
                </a:solidFill>
              </a:rPr>
              <a:t>Maquinaria Fuera de Ruta existente</a:t>
            </a:r>
            <a:r>
              <a:rPr lang="es-ES" sz="1601" b="1" dirty="0">
                <a:solidFill>
                  <a:srgbClr val="595959"/>
                </a:solidFill>
              </a:rPr>
              <a:t>: </a:t>
            </a:r>
            <a:r>
              <a:rPr lang="es-ES" sz="1601" dirty="0" smtClean="0">
                <a:solidFill>
                  <a:srgbClr val="595959"/>
                </a:solidFill>
              </a:rPr>
              <a:t>exigencia tecnológica para proyectos </a:t>
            </a:r>
            <a:r>
              <a:rPr lang="es-ES" sz="1601" dirty="0">
                <a:solidFill>
                  <a:srgbClr val="595959"/>
                </a:solidFill>
              </a:rPr>
              <a:t>licitados por el E</a:t>
            </a:r>
            <a:r>
              <a:rPr lang="es-ES" sz="1601" dirty="0" smtClean="0">
                <a:solidFill>
                  <a:srgbClr val="595959"/>
                </a:solidFill>
              </a:rPr>
              <a:t>stado. A partir de 2020.</a:t>
            </a:r>
            <a:endParaRPr lang="es-ES" sz="889" b="1" dirty="0">
              <a:solidFill>
                <a:srgbClr val="595959"/>
              </a:solidFill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ES" sz="1601" b="1" dirty="0">
                <a:solidFill>
                  <a:srgbClr val="595959"/>
                </a:solidFill>
              </a:rPr>
              <a:t>Creación de una norma de entrada para la maquinaria fuera de ruta </a:t>
            </a:r>
            <a:r>
              <a:rPr lang="es-ES" sz="1601" b="1" dirty="0" smtClean="0">
                <a:solidFill>
                  <a:srgbClr val="595959"/>
                </a:solidFill>
              </a:rPr>
              <a:t>nueva: </a:t>
            </a:r>
            <a:r>
              <a:rPr lang="es-ES" sz="1601" dirty="0" smtClean="0">
                <a:solidFill>
                  <a:srgbClr val="595959"/>
                </a:solidFill>
              </a:rPr>
              <a:t>exigencia tecnológica para vehículos comercializados en la región</a:t>
            </a:r>
            <a:r>
              <a:rPr lang="es-ES" sz="1601" dirty="0">
                <a:solidFill>
                  <a:srgbClr val="595959"/>
                </a:solidFill>
              </a:rPr>
              <a:t> </a:t>
            </a:r>
            <a:r>
              <a:rPr lang="es-ES" sz="1601" dirty="0" smtClean="0">
                <a:solidFill>
                  <a:srgbClr val="595959"/>
                </a:solidFill>
              </a:rPr>
              <a:t>desde 2019 (</a:t>
            </a:r>
            <a:r>
              <a:rPr lang="es-ES" sz="1601" dirty="0" err="1" smtClean="0">
                <a:solidFill>
                  <a:srgbClr val="595959"/>
                </a:solidFill>
              </a:rPr>
              <a:t>Tier</a:t>
            </a:r>
            <a:r>
              <a:rPr lang="es-ES" sz="1601" dirty="0" smtClean="0">
                <a:solidFill>
                  <a:srgbClr val="595959"/>
                </a:solidFill>
              </a:rPr>
              <a:t> III) y 2022 (</a:t>
            </a:r>
            <a:r>
              <a:rPr lang="es-ES" sz="1601" dirty="0" err="1" smtClean="0">
                <a:solidFill>
                  <a:srgbClr val="595959"/>
                </a:solidFill>
              </a:rPr>
              <a:t>Tier</a:t>
            </a:r>
            <a:r>
              <a:rPr lang="es-ES" sz="1601" dirty="0" smtClean="0">
                <a:solidFill>
                  <a:srgbClr val="595959"/>
                </a:solidFill>
              </a:rPr>
              <a:t> IV).</a:t>
            </a:r>
            <a:endParaRPr lang="es-ES" sz="889" dirty="0">
              <a:solidFill>
                <a:srgbClr val="595959"/>
              </a:solidFill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ES" sz="1601" b="1" dirty="0">
                <a:solidFill>
                  <a:srgbClr val="595959"/>
                </a:solidFill>
              </a:rPr>
              <a:t>Exigencia de norma Euro VI </a:t>
            </a:r>
            <a:r>
              <a:rPr lang="es-ES" sz="1601" b="1" dirty="0" smtClean="0">
                <a:solidFill>
                  <a:srgbClr val="595959"/>
                </a:solidFill>
              </a:rPr>
              <a:t>para el </a:t>
            </a:r>
            <a:r>
              <a:rPr lang="es-ES" sz="1601" b="1" dirty="0" err="1" smtClean="0">
                <a:solidFill>
                  <a:srgbClr val="595959"/>
                </a:solidFill>
              </a:rPr>
              <a:t>Transantiago</a:t>
            </a:r>
            <a:r>
              <a:rPr lang="es-ES" sz="1601" b="1" dirty="0" smtClean="0">
                <a:solidFill>
                  <a:srgbClr val="595959"/>
                </a:solidFill>
              </a:rPr>
              <a:t> (a 24 meses de vigencia del plan) y para vehículos livianos y Medianos (2020). </a:t>
            </a:r>
            <a:endParaRPr lang="es-ES" sz="889" b="1" dirty="0">
              <a:solidFill>
                <a:srgbClr val="595959"/>
              </a:solidFill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ES" sz="1601" b="1" dirty="0">
                <a:solidFill>
                  <a:srgbClr val="595959"/>
                </a:solidFill>
              </a:rPr>
              <a:t>Nuevos límites de emisión para vehículos livianos y </a:t>
            </a:r>
            <a:r>
              <a:rPr lang="es-ES" sz="1601" b="1" dirty="0" smtClean="0">
                <a:solidFill>
                  <a:srgbClr val="595959"/>
                </a:solidFill>
              </a:rPr>
              <a:t>medianos en circulación: </a:t>
            </a:r>
            <a:r>
              <a:rPr lang="es-ES" sz="1601" dirty="0" smtClean="0">
                <a:solidFill>
                  <a:srgbClr val="595959"/>
                </a:solidFill>
              </a:rPr>
              <a:t>pruebas en plantas de revisión técnica más exigentes a 12 meses de la publicación.</a:t>
            </a:r>
            <a:endParaRPr lang="es-ES" sz="1601" b="1" dirty="0">
              <a:solidFill>
                <a:srgbClr val="595959"/>
              </a:solidFill>
            </a:endParaRPr>
          </a:p>
          <a:p>
            <a:pPr marL="254162" indent="-254162" algn="just">
              <a:spcAft>
                <a:spcPts val="600"/>
              </a:spcAft>
              <a:buFontTx/>
              <a:buChar char="-"/>
            </a:pPr>
            <a:r>
              <a:rPr lang="es-ES" sz="1601" b="1" dirty="0" smtClean="0">
                <a:solidFill>
                  <a:srgbClr val="595959"/>
                </a:solidFill>
              </a:rPr>
              <a:t>Incentivos para vehículos de baja emisión: </a:t>
            </a:r>
            <a:r>
              <a:rPr lang="es-ES" sz="1601" dirty="0" smtClean="0">
                <a:solidFill>
                  <a:srgbClr val="595959"/>
                </a:solidFill>
              </a:rPr>
              <a:t>diseño de incentivos económicos para compra de vehículos de baja emisión a 12 meses de publicación.</a:t>
            </a:r>
            <a:endParaRPr lang="es-ES" sz="1601" b="1" dirty="0">
              <a:solidFill>
                <a:srgbClr val="595959"/>
              </a:solidFill>
            </a:endParaRPr>
          </a:p>
          <a:p>
            <a:pPr algn="just"/>
            <a:r>
              <a:rPr lang="es-ES" sz="1601" dirty="0">
                <a:solidFill>
                  <a:srgbClr val="595959"/>
                </a:solidFill>
              </a:rPr>
              <a:t/>
            </a:r>
            <a:br>
              <a:rPr lang="es-ES" sz="1601" dirty="0">
                <a:solidFill>
                  <a:srgbClr val="595959"/>
                </a:solidFill>
              </a:rPr>
            </a:br>
            <a:endParaRPr lang="es-ES" sz="1601" dirty="0">
              <a:solidFill>
                <a:srgbClr val="595959"/>
              </a:solidFill>
            </a:endParaRPr>
          </a:p>
          <a:p>
            <a:pPr algn="just"/>
            <a:endParaRPr lang="es-ES_tradnl" sz="1601" dirty="0">
              <a:solidFill>
                <a:srgbClr val="595959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2132781" y="198366"/>
            <a:ext cx="5692331" cy="89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7135" algn="ctr"/>
            <a:r>
              <a:rPr lang="es-CL" sz="1601" dirty="0">
                <a:solidFill>
                  <a:srgbClr val="886891"/>
                </a:solidFill>
                <a:latin typeface="gobCL"/>
                <a:cs typeface="gobCL"/>
              </a:rPr>
              <a:t>Plan de P</a:t>
            </a:r>
            <a:r>
              <a:rPr lang="es-CL" sz="1601" spc="-45" dirty="0">
                <a:solidFill>
                  <a:srgbClr val="886891"/>
                </a:solidFill>
                <a:latin typeface="gobCL"/>
                <a:cs typeface="gobCL"/>
              </a:rPr>
              <a:t>r</a:t>
            </a:r>
            <a:r>
              <a:rPr lang="es-CL" sz="1601" dirty="0">
                <a:solidFill>
                  <a:srgbClr val="886891"/>
                </a:solidFill>
                <a:latin typeface="gobCL"/>
                <a:cs typeface="gobCL"/>
              </a:rPr>
              <a:t>evención y Descon</a:t>
            </a:r>
            <a:r>
              <a:rPr lang="es-CL" sz="1601" spc="-27" dirty="0">
                <a:solidFill>
                  <a:srgbClr val="886891"/>
                </a:solidFill>
                <a:latin typeface="gobCL"/>
                <a:cs typeface="gobCL"/>
              </a:rPr>
              <a:t>t</a:t>
            </a:r>
            <a:r>
              <a:rPr lang="es-CL" sz="1601" dirty="0">
                <a:solidFill>
                  <a:srgbClr val="886891"/>
                </a:solidFill>
                <a:latin typeface="gobCL"/>
                <a:cs typeface="gobCL"/>
              </a:rPr>
              <a:t>aminación Atmos</a:t>
            </a:r>
            <a:r>
              <a:rPr lang="es-CL" sz="1601" spc="-40" dirty="0">
                <a:solidFill>
                  <a:srgbClr val="886891"/>
                </a:solidFill>
                <a:latin typeface="gobCL"/>
                <a:cs typeface="gobCL"/>
              </a:rPr>
              <a:t>f</a:t>
            </a:r>
            <a:r>
              <a:rPr lang="es-CL" sz="1601" dirty="0">
                <a:solidFill>
                  <a:srgbClr val="886891"/>
                </a:solidFill>
                <a:latin typeface="gobCL"/>
                <a:cs typeface="gobCL"/>
              </a:rPr>
              <a:t>érica</a:t>
            </a:r>
          </a:p>
          <a:p>
            <a:pPr marR="707135" algn="ctr"/>
            <a:endParaRPr lang="es-CL" sz="978" dirty="0">
              <a:latin typeface="gobCL"/>
              <a:cs typeface="gobCL"/>
            </a:endParaRPr>
          </a:p>
          <a:p>
            <a:pPr marR="707135" algn="ctr">
              <a:lnSpc>
                <a:spcPts val="3183"/>
              </a:lnSpc>
            </a:pPr>
            <a:r>
              <a:rPr lang="es-CL" sz="3424" b="1" dirty="0">
                <a:solidFill>
                  <a:srgbClr val="886891"/>
                </a:solidFill>
                <a:latin typeface="gobCL"/>
                <a:cs typeface="gobCL"/>
              </a:rPr>
              <a:t>Sector</a:t>
            </a:r>
            <a:r>
              <a:rPr lang="es-CL" sz="3424" b="1" spc="-4" dirty="0">
                <a:solidFill>
                  <a:srgbClr val="886891"/>
                </a:solidFill>
                <a:latin typeface="gobCL"/>
                <a:cs typeface="gobCL"/>
              </a:rPr>
              <a:t> </a:t>
            </a:r>
            <a:r>
              <a:rPr lang="es-CL" sz="3424" b="1" dirty="0">
                <a:solidFill>
                  <a:srgbClr val="886891"/>
                </a:solidFill>
                <a:latin typeface="gobCL"/>
                <a:cs typeface="gobCL"/>
              </a:rPr>
              <a:t>Transporte</a:t>
            </a:r>
            <a:endParaRPr lang="es-CL" sz="3424" dirty="0">
              <a:latin typeface="gobCL"/>
              <a:cs typeface="gobCL"/>
            </a:endParaRPr>
          </a:p>
        </p:txBody>
      </p:sp>
      <p:pic>
        <p:nvPicPr>
          <p:cNvPr id="40" name="Picture 13" descr="Complemento-Logo-Gobierno-160x14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6394</TotalTime>
  <Words>1961</Words>
  <Application>Microsoft Macintosh PowerPoint</Application>
  <PresentationFormat>Presentación en pantalla (4:3)</PresentationFormat>
  <Paragraphs>411</Paragraphs>
  <Slides>22</Slides>
  <Notes>5</Notes>
  <HiddenSlides>3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gobCL</vt:lpstr>
      <vt:lpstr>Montserrat</vt:lpstr>
      <vt:lpstr>ＭＳ 明朝</vt:lpstr>
      <vt:lpstr>Times New Roman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Evolución MP10 y MP2,5 anual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Ignacio Tolvett Caro</dc:creator>
  <cp:lastModifiedBy>Cristian Tolvett</cp:lastModifiedBy>
  <cp:revision>205</cp:revision>
  <cp:lastPrinted>2016-10-04T14:49:07Z</cp:lastPrinted>
  <dcterms:created xsi:type="dcterms:W3CDTF">2016-01-04T18:39:17Z</dcterms:created>
  <dcterms:modified xsi:type="dcterms:W3CDTF">2016-10-12T13:11:06Z</dcterms:modified>
</cp:coreProperties>
</file>